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304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5" r:id="rId24"/>
    <p:sldId id="278" r:id="rId25"/>
    <p:sldId id="279" r:id="rId26"/>
    <p:sldId id="306" r:id="rId27"/>
    <p:sldId id="280" r:id="rId28"/>
    <p:sldId id="281" r:id="rId29"/>
    <p:sldId id="282" r:id="rId30"/>
    <p:sldId id="283" r:id="rId31"/>
    <p:sldId id="284" r:id="rId32"/>
    <p:sldId id="307" r:id="rId33"/>
    <p:sldId id="308" r:id="rId34"/>
    <p:sldId id="285" r:id="rId35"/>
    <p:sldId id="286" r:id="rId36"/>
    <p:sldId id="287" r:id="rId37"/>
    <p:sldId id="288" r:id="rId38"/>
    <p:sldId id="289" r:id="rId39"/>
    <p:sldId id="309" r:id="rId40"/>
    <p:sldId id="290" r:id="rId41"/>
    <p:sldId id="291" r:id="rId42"/>
    <p:sldId id="310" r:id="rId43"/>
    <p:sldId id="292" r:id="rId44"/>
    <p:sldId id="293" r:id="rId45"/>
    <p:sldId id="311" r:id="rId46"/>
    <p:sldId id="294" r:id="rId47"/>
    <p:sldId id="295" r:id="rId48"/>
    <p:sldId id="296" r:id="rId49"/>
    <p:sldId id="297" r:id="rId50"/>
    <p:sldId id="298" r:id="rId51"/>
    <p:sldId id="300" r:id="rId52"/>
    <p:sldId id="299" r:id="rId53"/>
    <p:sldId id="301" r:id="rId54"/>
    <p:sldId id="302" r:id="rId55"/>
    <p:sldId id="303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20" autoAdjust="0"/>
    <p:restoredTop sz="89459" autoAdjust="0"/>
  </p:normalViewPr>
  <p:slideViewPr>
    <p:cSldViewPr>
      <p:cViewPr varScale="1">
        <p:scale>
          <a:sx n="76" d="100"/>
          <a:sy n="76" d="100"/>
        </p:scale>
        <p:origin x="18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37.xml"/><Relationship Id="rId18" Type="http://schemas.openxmlformats.org/officeDocument/2006/relationships/slide" Target="slides/slide46.xml"/><Relationship Id="rId3" Type="http://schemas.openxmlformats.org/officeDocument/2006/relationships/slide" Target="slides/slide15.xml"/><Relationship Id="rId21" Type="http://schemas.openxmlformats.org/officeDocument/2006/relationships/slide" Target="slides/slide52.xml"/><Relationship Id="rId7" Type="http://schemas.openxmlformats.org/officeDocument/2006/relationships/slide" Target="slides/slide20.xml"/><Relationship Id="rId12" Type="http://schemas.openxmlformats.org/officeDocument/2006/relationships/slide" Target="slides/slide35.xml"/><Relationship Id="rId17" Type="http://schemas.openxmlformats.org/officeDocument/2006/relationships/slide" Target="slides/slide44.xml"/><Relationship Id="rId2" Type="http://schemas.openxmlformats.org/officeDocument/2006/relationships/slide" Target="slides/slide14.xml"/><Relationship Id="rId16" Type="http://schemas.openxmlformats.org/officeDocument/2006/relationships/slide" Target="slides/slide43.xml"/><Relationship Id="rId20" Type="http://schemas.openxmlformats.org/officeDocument/2006/relationships/slide" Target="slides/slide51.xml"/><Relationship Id="rId1" Type="http://schemas.openxmlformats.org/officeDocument/2006/relationships/slide" Target="slides/slide4.xml"/><Relationship Id="rId6" Type="http://schemas.openxmlformats.org/officeDocument/2006/relationships/slide" Target="slides/slide18.xml"/><Relationship Id="rId11" Type="http://schemas.openxmlformats.org/officeDocument/2006/relationships/slide" Target="slides/slide28.xml"/><Relationship Id="rId24" Type="http://schemas.openxmlformats.org/officeDocument/2006/relationships/slide" Target="slides/slide55.xml"/><Relationship Id="rId5" Type="http://schemas.openxmlformats.org/officeDocument/2006/relationships/slide" Target="slides/slide17.xml"/><Relationship Id="rId15" Type="http://schemas.openxmlformats.org/officeDocument/2006/relationships/slide" Target="slides/slide41.xml"/><Relationship Id="rId23" Type="http://schemas.openxmlformats.org/officeDocument/2006/relationships/slide" Target="slides/slide54.xml"/><Relationship Id="rId10" Type="http://schemas.openxmlformats.org/officeDocument/2006/relationships/slide" Target="slides/slide27.xml"/><Relationship Id="rId19" Type="http://schemas.openxmlformats.org/officeDocument/2006/relationships/slide" Target="slides/slide50.xml"/><Relationship Id="rId4" Type="http://schemas.openxmlformats.org/officeDocument/2006/relationships/slide" Target="slides/slide16.xml"/><Relationship Id="rId9" Type="http://schemas.openxmlformats.org/officeDocument/2006/relationships/slide" Target="slides/slide25.xml"/><Relationship Id="rId14" Type="http://schemas.openxmlformats.org/officeDocument/2006/relationships/slide" Target="slides/slide40.xml"/><Relationship Id="rId22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B2758B-820E-4888-98D4-E73FCB1AA97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D7153DC-F331-4773-BBDF-68A502FC2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0C732E6-F178-4407-A2F7-6599F8169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8642F1CC-2042-4E3D-AE33-DC78A5DFD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A32A66A2-146B-4847-850F-A75A4243CF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46A4A2A-F60E-48AF-B966-B8CAADE3B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A0D9B8B9-EFC8-46EF-BF3A-EFB6C5CB2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D73433BB-1DB2-425A-8484-CDF9D386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580614E-421B-4153-9B8F-3420E2614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F590395-415B-46E7-9089-7C55C70D3A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35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04AAE51-8991-45BB-86E6-2FC81BE84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F2FEC1D-20A7-414F-9DB0-CEB4C7030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B973CB2-1BE5-47FB-9F81-176139832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B9525C0-6EC0-4356-8861-F3799CDCC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4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B6DEE29-2D25-4CA5-AD84-A169B21FE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1B978C8-6CFC-42FF-B5B3-4FB3D678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11D4C84-395D-4202-A8BF-45DD47428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55BF-1B88-49A1-B827-1B88EF802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EB4463A-F98D-46CF-9A06-9D843B0B1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0057874-3188-4FC5-962D-EE1A85163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EEBD73B-9AEF-4368-A189-1268C67F5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4F47-471B-42E8-B427-987779F7A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6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B4E32BF-F46A-42C8-82E1-4030FFA0E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312FC9A-7826-499D-AC90-0D41DA393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BA162E-7E50-41F5-92C4-C8FF2009A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F00D-D2A7-452F-BB4D-C673533B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7DA9AAC-9A3D-4793-A585-81A0A1B8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96AE0DC-D920-4EEE-9ED3-8D0E38E2B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8CBA64-3119-4027-9A79-F60917641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012A-0724-433E-85C0-767C93230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4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E567DB7-38AF-47E1-9580-328037159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A4676C9-A332-4083-B3CB-E74032D71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CA45B36-96B1-44CF-9F62-38E18C4E0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1782-7C9A-4313-BA7A-DB52F62E9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2DAAD0C-77FD-4A45-8FF0-2262EB0A6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AD220A0-D737-46CB-B7EF-645F4889A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9F3B54-A48E-48D2-8ED5-C6CAE643A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BBA-FDF7-4DFA-83F4-3753495AD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F5EB51C-7A15-415F-9430-0A9F267F7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8493803-9A6A-4E94-8E49-A657BDD8B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61E7296-679B-4CAF-8F21-7010C4F3A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F9A2-3D5A-40E1-9DA1-51F83FA88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31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2AE11AF-FD3B-4FDC-8EFF-91EF87364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B6433A4-CCC0-407F-8F18-D1BD8F2E2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C16FD9C-39F2-4323-B4D4-E343FA043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694D-A5F2-4C4C-BC78-E5139CEC6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44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024BAB9-8CE2-49A1-B85D-6194EE736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2CF1609-58FA-4AB4-9A66-FBC919AE5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C2C74F6-3FE5-48E2-8637-4DB58A5C3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1B3D-698B-4B19-BF31-1F0066EDF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8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005F761-6C07-4213-B94D-DE399BA9B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321CCB1-FF0B-46FB-B9D3-68D3F0A2A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761DB42-8512-4323-ABA2-0F0403C74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3BD-22BA-4330-BA2C-939564317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9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903476D-7FFB-496E-9636-8229A754B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4822769-0ABB-4AFA-B463-C21555288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1D1D2A3-655B-4C18-84F6-BDC3DA89A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7716-0705-4A1F-8C3C-0BA169B55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1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79F87EE-F0F6-4410-BB85-8F8800CC6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3C3759B-6803-44E3-A914-B6E9AEBFD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C8CF5EF-C3FD-42CD-AFEA-95EE0F1B9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713B9-EEC9-4533-9A9D-F5F305686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08760B-747D-4EEF-8F02-9F5946152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0BCC611-B822-49A5-8EF7-B91E7B00F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CCCDCC2-2E2F-4FD4-AD94-A5E757D16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A20C-4822-4728-BB00-957262DEF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7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7FE1DC-9174-43B7-A963-26DD1A73290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44035F-2E26-4AB2-988F-8BDAB24CEEC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ED9A3F-362C-4237-807C-334FB0CD4F9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309026-D781-4E92-B08B-9D1B02F7443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A2876A-BAE0-4183-8A5F-173AFD346CC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798B535-B994-4B18-8371-42B1133D72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3A264D2-B10E-494E-9F9C-CD6F4243B1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BC0232A-3131-4E89-831F-D796727D9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D27D7B9-B03E-4B5E-818F-61CB72F17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DE3387DC-5CB5-42B0-96C8-60C1861B56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BECB6AE7-122C-4427-B6B4-DC25299493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77" name="Rectangle 13">
            <a:extLst>
              <a:ext uri="{FF2B5EF4-FFF2-40B4-BE49-F238E27FC236}">
                <a16:creationId xmlns:a16="http://schemas.microsoft.com/office/drawing/2014/main" id="{60F597B1-E77B-45C1-8FE5-A7120FCB8A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4995F0E-2ADB-4361-A0E2-DC57A5BF3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77F49D-649D-4A55-81C4-95285E1854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/>
              <a:t>Chapter 13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4145526-9F89-4EA2-8138-8DA2BB4B48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Vibrations </a:t>
            </a:r>
          </a:p>
          <a:p>
            <a:pPr eaLnBrk="1" hangingPunct="1"/>
            <a:r>
              <a:rPr lang="en-US" altLang="en-US"/>
              <a:t>and</a:t>
            </a:r>
          </a:p>
          <a:p>
            <a:pPr eaLnBrk="1" hangingPunct="1"/>
            <a:r>
              <a:rPr lang="en-US" altLang="en-US"/>
              <a:t>Waves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3C3BB09-380E-403A-8F62-53E2862BE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 and Frequency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565B0CB-DE10-4F3D-A105-BA6D42732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period, T, is the time that it takes for the object to complete one complete cycle of motion </a:t>
            </a:r>
          </a:p>
          <a:p>
            <a:pPr lvl="1" eaLnBrk="1" hangingPunct="1"/>
            <a:r>
              <a:rPr lang="en-US" altLang="en-US" sz="2400"/>
              <a:t>From x = A to x = - A and back to x = A</a:t>
            </a:r>
          </a:p>
          <a:p>
            <a:pPr eaLnBrk="1" hangingPunct="1"/>
            <a:r>
              <a:rPr lang="en-US" altLang="en-US" sz="2800"/>
              <a:t>The frequency, </a:t>
            </a:r>
            <a:r>
              <a:rPr lang="en-US" altLang="en-US" sz="2800">
                <a:cs typeface="Tahoma" panose="020B0604030504040204" pitchFamily="34" charset="0"/>
              </a:rPr>
              <a:t>ƒ, is the number of complete cycles or vibrations per unit time</a:t>
            </a:r>
          </a:p>
          <a:p>
            <a:pPr lvl="1" eaLnBrk="1" hangingPunct="1"/>
            <a:r>
              <a:rPr lang="en-US" altLang="en-US" sz="2400"/>
              <a:t>ƒ = 1 / T</a:t>
            </a:r>
          </a:p>
          <a:p>
            <a:pPr lvl="1" eaLnBrk="1" hangingPunct="1"/>
            <a:r>
              <a:rPr lang="en-US" altLang="en-US" sz="2400"/>
              <a:t>Frequency is the reciprocal of the period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7F5229D-A7BC-48D5-BC87-B845E62D0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Acceleration of an Object in Simple Harmonic Motion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BF3F8FA-BD17-4201-8E22-5A3247C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Newton’s second law will relate force and acceleration</a:t>
            </a:r>
          </a:p>
          <a:p>
            <a:pPr eaLnBrk="1" hangingPunct="1"/>
            <a:r>
              <a:rPr lang="en-US" altLang="en-US" sz="2800"/>
              <a:t>The force is given by Hooke’s Law</a:t>
            </a:r>
          </a:p>
          <a:p>
            <a:pPr eaLnBrk="1" hangingPunct="1"/>
            <a:r>
              <a:rPr lang="en-US" altLang="en-US" sz="2800"/>
              <a:t>F = - k x = m a</a:t>
            </a:r>
          </a:p>
          <a:p>
            <a:pPr lvl="1" eaLnBrk="1" hangingPunct="1"/>
            <a:r>
              <a:rPr lang="en-US" altLang="en-US" sz="2400"/>
              <a:t>a = -kx / m</a:t>
            </a:r>
          </a:p>
          <a:p>
            <a:pPr eaLnBrk="1" hangingPunct="1"/>
            <a:r>
              <a:rPr lang="en-US" altLang="en-US" sz="2800"/>
              <a:t>The acceleration is a function of position</a:t>
            </a:r>
          </a:p>
          <a:p>
            <a:pPr lvl="1" eaLnBrk="1" hangingPunct="1"/>
            <a:r>
              <a:rPr lang="en-US" altLang="en-US" sz="2400"/>
              <a:t>Acceleration is </a:t>
            </a:r>
            <a:r>
              <a:rPr lang="en-US" altLang="en-US" sz="2400" i="1"/>
              <a:t>not</a:t>
            </a:r>
            <a:r>
              <a:rPr lang="en-US" altLang="en-US" sz="2400"/>
              <a:t> constant and therefore the uniformly accelerated motion equation cannot be applied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B9D0B2F-B098-44F4-A062-07D68CA5D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Elastic Potential Energy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67A435-F85D-4CB3-94A3-6323AEFE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compressed spring has potential energy</a:t>
            </a:r>
          </a:p>
          <a:p>
            <a:pPr lvl="1" eaLnBrk="1" hangingPunct="1"/>
            <a:r>
              <a:rPr lang="en-US" altLang="en-US"/>
              <a:t>The compressed spring, when allowed to expand, can apply a force to an object</a:t>
            </a:r>
          </a:p>
          <a:p>
            <a:pPr lvl="1" eaLnBrk="1" hangingPunct="1"/>
            <a:r>
              <a:rPr lang="en-US" altLang="en-US"/>
              <a:t>The potential energy of the spring can be transformed into kinetic energy of the object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44A5F26-319D-4D2D-AF44-707A737A2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Elastic Potential Energy, cont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CB9E7A-1027-4559-B92A-628B7559A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energy stored in a stretched or compressed spring or other elastic material is called </a:t>
            </a:r>
            <a:r>
              <a:rPr lang="en-US" altLang="en-US" sz="2800" i="1"/>
              <a:t>elastic potential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PE</a:t>
            </a:r>
            <a:r>
              <a:rPr lang="en-US" altLang="en-US" sz="2400" baseline="-25000"/>
              <a:t>s</a:t>
            </a:r>
            <a:r>
              <a:rPr lang="en-US" altLang="en-US" sz="2400"/>
              <a:t> = </a:t>
            </a:r>
            <a:r>
              <a:rPr lang="en-US" altLang="en-US" sz="2400">
                <a:cs typeface="Tahoma" panose="020B0604030504040204" pitchFamily="34" charset="0"/>
              </a:rPr>
              <a:t>½kx</a:t>
            </a:r>
            <a:r>
              <a:rPr lang="en-US" altLang="en-US" sz="2400" baseline="30000">
                <a:cs typeface="Tahoma" panose="020B0604030504040204" pitchFamily="34" charset="0"/>
              </a:rPr>
              <a:t>2</a:t>
            </a:r>
            <a:endParaRPr lang="en-US" altLang="en-US" sz="240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energy is stored only when the spring is stretched or compressed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Elastic potential energy can be added to the statements of Conservation of Energy and Work-Energy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BA129E-3457-4144-80DC-378ABD429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in a Spring Mass System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D9FBC8D-8781-4064-B4AD-BBC5EB408C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block sliding on a frictionless system collides with a light spring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block attaches to the spring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system oscillates in Simple Harmonic Motion</a:t>
            </a:r>
          </a:p>
        </p:txBody>
      </p:sp>
      <p:pic>
        <p:nvPicPr>
          <p:cNvPr id="16388" name="Picture 7" descr="D:\chapter13\1304.jpg">
            <a:extLst>
              <a:ext uri="{FF2B5EF4-FFF2-40B4-BE49-F238E27FC236}">
                <a16:creationId xmlns:a16="http://schemas.microsoft.com/office/drawing/2014/main" id="{AE69D969-7C7F-42B5-90B2-BE95123EC18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2888" y="2017713"/>
            <a:ext cx="34528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CBC538E-FFC4-4473-8395-360B8A39D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Transformations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CE11CF6-1F98-4290-AC64-E14D704D57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block is moving on a frictionless surface</a:t>
            </a:r>
          </a:p>
          <a:p>
            <a:pPr eaLnBrk="1" hangingPunct="1"/>
            <a:r>
              <a:rPr lang="en-US" altLang="en-US" sz="2400"/>
              <a:t>The total mechanical energy of the system is the kinetic energy of the block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17412" name="Picture 7" descr="D:\chapter13\1304a.jpg">
            <a:extLst>
              <a:ext uri="{FF2B5EF4-FFF2-40B4-BE49-F238E27FC236}">
                <a16:creationId xmlns:a16="http://schemas.microsoft.com/office/drawing/2014/main" id="{FFA0160D-6494-4BBF-AB2B-C9BC55E0135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263" y="2017713"/>
            <a:ext cx="5427662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33BBEB6-A25F-44F4-903F-51EB88EA4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Transformations, 2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C86FECEE-F64C-4FE2-9C8E-DE6CE2A1530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spring is partially compressed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energy is shared between kinetic energy and elastic potential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total mechanical energy is the sum of the kinetic energy and the elastic potential energy</a:t>
            </a:r>
          </a:p>
        </p:txBody>
      </p:sp>
      <p:pic>
        <p:nvPicPr>
          <p:cNvPr id="18436" name="Picture 7" descr="D:\chapter13\1304b.jpg">
            <a:extLst>
              <a:ext uri="{FF2B5EF4-FFF2-40B4-BE49-F238E27FC236}">
                <a16:creationId xmlns:a16="http://schemas.microsoft.com/office/drawing/2014/main" id="{23452CAE-C8CC-4096-97F3-8A772039D35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2017713"/>
            <a:ext cx="692785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16C60D9-4304-4B6B-8601-0B53F71B8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Transformations, 3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7B5CD79-607A-4710-A23A-548BB7B9CB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spring is now fully compressed</a:t>
            </a:r>
          </a:p>
          <a:p>
            <a:pPr eaLnBrk="1" hangingPunct="1"/>
            <a:r>
              <a:rPr lang="en-US" altLang="en-US" sz="2800"/>
              <a:t>The block momentarily stops</a:t>
            </a:r>
          </a:p>
          <a:p>
            <a:pPr eaLnBrk="1" hangingPunct="1"/>
            <a:r>
              <a:rPr lang="en-US" altLang="en-US" sz="2800"/>
              <a:t>The total mechanical energy is stored as elastic potential energy of the spring</a:t>
            </a:r>
          </a:p>
        </p:txBody>
      </p:sp>
      <p:pic>
        <p:nvPicPr>
          <p:cNvPr id="19460" name="Picture 7" descr="D:\chapter13\1304c.jpg">
            <a:extLst>
              <a:ext uri="{FF2B5EF4-FFF2-40B4-BE49-F238E27FC236}">
                <a16:creationId xmlns:a16="http://schemas.microsoft.com/office/drawing/2014/main" id="{A439FCB3-8AD0-4814-87A7-C379A0F0568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017713"/>
            <a:ext cx="73945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113D9A-F72B-4395-BB9C-A97AEB229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Transformations, 4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4E431F5E-D582-4C1A-B659-044482A3CB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the block leaves the spring, the total mechanical energy is in the kinetic energy of the block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spring force is conservative and the total energy of the system remains constant</a:t>
            </a:r>
          </a:p>
        </p:txBody>
      </p:sp>
      <p:pic>
        <p:nvPicPr>
          <p:cNvPr id="20484" name="Picture 7" descr="D:\chapter13\1304d.jpg">
            <a:extLst>
              <a:ext uri="{FF2B5EF4-FFF2-40B4-BE49-F238E27FC236}">
                <a16:creationId xmlns:a16="http://schemas.microsoft.com/office/drawing/2014/main" id="{C652950F-2740-4F7B-8203-0C3BB79F47C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300" y="2017713"/>
            <a:ext cx="609758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D3AD2C7-6955-4E2B-B047-B2FAE8C91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Velocity as a Function of Position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63EB00C-A5D2-4430-8EAB-15A040BDB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Conservation of Energy allows a calculation of the velocity of the object at any position in its motion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lvl="1" eaLnBrk="1" hangingPunct="1"/>
            <a:r>
              <a:rPr lang="en-US" altLang="en-US" sz="2400"/>
              <a:t>Speed is a maximum at x = 0</a:t>
            </a:r>
          </a:p>
          <a:p>
            <a:pPr lvl="1" eaLnBrk="1" hangingPunct="1"/>
            <a:r>
              <a:rPr lang="en-US" altLang="en-US" sz="2400"/>
              <a:t>Speed is zero at x = </a:t>
            </a:r>
            <a:r>
              <a:rPr lang="en-US" altLang="en-US" sz="2400">
                <a:cs typeface="Tahoma" panose="020B0604030504040204" pitchFamily="34" charset="0"/>
              </a:rPr>
              <a:t>±A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The ± indicates the object can be traveling in either direction</a:t>
            </a:r>
            <a:endParaRPr lang="en-US" altLang="en-US" sz="2400"/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8E427503-BBDC-4486-952D-EE4D4D035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5025" y="3352800"/>
          <a:ext cx="32575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362122" imgH="438102" progId="Equation.DSMT4">
                  <p:embed/>
                </p:oleObj>
              </mc:Choice>
              <mc:Fallback>
                <p:oleObj name="Equation" r:id="rId3" imgW="1362122" imgH="4381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352800"/>
                        <a:ext cx="325755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F8AB87-FF7F-43C4-9AC6-2C8BD9DE6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Hooke’s Law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C5DB18-F11E-478D-AA7E-8866293F7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</a:t>
            </a:r>
            <a:r>
              <a:rPr lang="en-US" altLang="en-US" sz="2800" baseline="-25000"/>
              <a:t>s</a:t>
            </a:r>
            <a:r>
              <a:rPr lang="en-US" altLang="en-US" sz="2800"/>
              <a:t> = - k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</a:t>
            </a:r>
            <a:r>
              <a:rPr lang="en-US" altLang="en-US" sz="2400" baseline="-25000"/>
              <a:t>s</a:t>
            </a:r>
            <a:r>
              <a:rPr lang="en-US" altLang="en-US" sz="2400"/>
              <a:t> is the spring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k is the spring constant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It is a measure of the stiffness of the spring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/>
              <a:t>A large k indicates a stiff spring and a small k indicates a soft spring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x is the displacement of the object from its equilibrium position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x = 0 at the equilibrium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negative sign indicates that the force is always directed opposite to the displacement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5C7CE3F-A657-48BB-BDB5-C869A49C7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90600"/>
          </a:xfrm>
        </p:spPr>
        <p:txBody>
          <a:bodyPr/>
          <a:lstStyle/>
          <a:p>
            <a:pPr eaLnBrk="1" hangingPunct="1"/>
            <a:r>
              <a:rPr lang="en-US" altLang="en-US" sz="4200"/>
              <a:t>Simple Harmonic Motion and Uniform Circular Motion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7E8BB1-11D0-427D-902E-0482C9C076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5323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ball is attached to the rim of a turntable of radius 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focus is on the shadow that the ball casts on the screen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the turntable rotates with a constant angular speed, the shadow moves in simple harmonic motion</a:t>
            </a:r>
          </a:p>
        </p:txBody>
      </p:sp>
      <p:pic>
        <p:nvPicPr>
          <p:cNvPr id="22532" name="Picture 7" descr="D:\chapter13\1308.jpg">
            <a:extLst>
              <a:ext uri="{FF2B5EF4-FFF2-40B4-BE49-F238E27FC236}">
                <a16:creationId xmlns:a16="http://schemas.microsoft.com/office/drawing/2014/main" id="{6E514D2C-AAF7-4B1A-A746-24DECFB0550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2017713"/>
            <a:ext cx="22177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00C6EB3-7747-4A1D-8AFD-8FD8ADD68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 and Frequency from Circular Motion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BFD2DD-5919-4740-ABDD-4B2C7D5E2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Period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This gives the time required for an object of mass m attached to a spring of constant k to complete one cycle of its motion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Frequency</a:t>
            </a:r>
          </a:p>
          <a:p>
            <a:pPr eaLnBrk="1" hangingPunct="1"/>
            <a:endParaRPr lang="en-US" altLang="en-US" sz="2800"/>
          </a:p>
          <a:p>
            <a:pPr lvl="1" eaLnBrk="1" hangingPunct="1"/>
            <a:r>
              <a:rPr lang="en-US" altLang="en-US" sz="2400"/>
              <a:t>Units are cycles/second or Hertz, Hz</a:t>
            </a:r>
          </a:p>
          <a:p>
            <a:pPr lvl="1" eaLnBrk="1" hangingPunct="1"/>
            <a:endParaRPr lang="en-US" altLang="en-US" sz="2400"/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E28BCBFB-8C47-4C62-9A02-573559520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752600"/>
          <a:ext cx="17526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723981" imgH="438102" progId="Equation.3">
                  <p:embed/>
                </p:oleObj>
              </mc:Choice>
              <mc:Fallback>
                <p:oleObj name="Equation" r:id="rId3" imgW="723981" imgH="4381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17526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>
            <a:extLst>
              <a:ext uri="{FF2B5EF4-FFF2-40B4-BE49-F238E27FC236}">
                <a16:creationId xmlns:a16="http://schemas.microsoft.com/office/drawing/2014/main" id="{2B383EDD-41D4-410D-93EA-7CACA7EB1F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343400"/>
          <a:ext cx="2590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5" imgW="1047641" imgH="438102" progId="Equation.3">
                  <p:embed/>
                </p:oleObj>
              </mc:Choice>
              <mc:Fallback>
                <p:oleObj name="Equation" r:id="rId5" imgW="1047641" imgH="4381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43400"/>
                        <a:ext cx="2590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5153F6-BC73-4F84-8C92-D682C0CFE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Angular Frequency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4DCD903-29E3-4B4F-B1A6-6402BA4C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angular frequency is related to the frequency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 i="1"/>
              <a:t>frequency</a:t>
            </a:r>
            <a:r>
              <a:rPr lang="en-US" altLang="en-US" sz="2800"/>
              <a:t> gives the number of cycles per 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 i="1"/>
              <a:t>angular frequency</a:t>
            </a:r>
            <a:r>
              <a:rPr lang="en-US" altLang="en-US" sz="2800"/>
              <a:t> gives the number of radians per second</a:t>
            </a:r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FB44C3FC-D5AA-4B64-BD43-42B8803668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2971800"/>
          <a:ext cx="25908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980965" imgH="438102" progId="Equation.3">
                  <p:embed/>
                </p:oleObj>
              </mc:Choice>
              <mc:Fallback>
                <p:oleObj name="Equation" r:id="rId3" imgW="980965" imgH="4381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25908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C20D30A-79E5-4587-938E-7939F7C71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Effective Spring Mass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DF737D3-E769-42D9-A10C-D248D66E7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graph of T</a:t>
            </a:r>
            <a:r>
              <a:rPr lang="en-US" altLang="en-US" baseline="30000"/>
              <a:t>2</a:t>
            </a:r>
            <a:r>
              <a:rPr lang="en-US" altLang="en-US"/>
              <a:t> versus m does not pass through the origin</a:t>
            </a:r>
          </a:p>
          <a:p>
            <a:pPr eaLnBrk="1" hangingPunct="1"/>
            <a:r>
              <a:rPr lang="en-US" altLang="en-US"/>
              <a:t>The spring has mass and oscillates</a:t>
            </a:r>
          </a:p>
          <a:p>
            <a:pPr eaLnBrk="1" hangingPunct="1"/>
            <a:r>
              <a:rPr lang="en-US" altLang="en-US"/>
              <a:t>For a cylindrical spring, the </a:t>
            </a:r>
            <a:r>
              <a:rPr lang="en-US" altLang="en-US" i="1"/>
              <a:t>effective</a:t>
            </a:r>
            <a:r>
              <a:rPr lang="en-US" altLang="en-US"/>
              <a:t> additional mass of a light spring is 1/3 the mass of the spring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F0F95E8-E68D-4500-A305-A6C3308DB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Motion as a Function of Time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DA0C8D4-94BF-49FF-9B1F-37122F29E8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Use of a </a:t>
            </a:r>
            <a:r>
              <a:rPr lang="en-US" altLang="en-US" sz="2800" i="1"/>
              <a:t>reference circle</a:t>
            </a:r>
            <a:r>
              <a:rPr lang="en-US" altLang="en-US" sz="2800"/>
              <a:t> allows a description of the motion</a:t>
            </a:r>
          </a:p>
          <a:p>
            <a:pPr eaLnBrk="1" hangingPunct="1"/>
            <a:r>
              <a:rPr lang="en-US" altLang="en-US" sz="2800"/>
              <a:t>x = A cos (2</a:t>
            </a:r>
            <a:r>
              <a:rPr lang="en-US" altLang="en-US" sz="2800">
                <a:latin typeface="Symbol" panose="05050102010706020507" pitchFamily="18" charset="2"/>
              </a:rPr>
              <a:t>p</a:t>
            </a:r>
            <a:r>
              <a:rPr lang="en-US" altLang="en-US" sz="2800">
                <a:cs typeface="Tahoma" panose="020B0604030504040204" pitchFamily="34" charset="0"/>
              </a:rPr>
              <a:t>ƒt)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x is the position at time t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x varies between +A and -A</a:t>
            </a:r>
          </a:p>
        </p:txBody>
      </p:sp>
      <p:pic>
        <p:nvPicPr>
          <p:cNvPr id="26628" name="Picture 7" descr="D:\chapter13\1312.jpg">
            <a:extLst>
              <a:ext uri="{FF2B5EF4-FFF2-40B4-BE49-F238E27FC236}">
                <a16:creationId xmlns:a16="http://schemas.microsoft.com/office/drawing/2014/main" id="{DFDA657E-090A-4500-A649-81D5D7CA907E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675" y="2017713"/>
            <a:ext cx="38052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E184936-E199-4E6F-AE25-33A418197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Graphical Representation of Motion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C3C71F3-40C3-4CBA-AD5C-E5CB931D5C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876800"/>
          </a:xfrm>
        </p:spPr>
        <p:txBody>
          <a:bodyPr/>
          <a:lstStyle/>
          <a:p>
            <a:pPr eaLnBrk="1" hangingPunct="1"/>
            <a:r>
              <a:rPr lang="en-US" altLang="en-US" sz="2800"/>
              <a:t>When x is a maximum or minimum, velocity is zero</a:t>
            </a:r>
          </a:p>
          <a:p>
            <a:pPr eaLnBrk="1" hangingPunct="1"/>
            <a:r>
              <a:rPr lang="en-US" altLang="en-US" sz="2800"/>
              <a:t>When x is zero, the velocity is a maximum</a:t>
            </a:r>
          </a:p>
          <a:p>
            <a:pPr eaLnBrk="1" hangingPunct="1"/>
            <a:r>
              <a:rPr lang="en-US" altLang="en-US" sz="2800"/>
              <a:t>When x is a maximum in the positive direction, a is a maximum in the negative direction</a:t>
            </a:r>
          </a:p>
        </p:txBody>
      </p:sp>
      <p:pic>
        <p:nvPicPr>
          <p:cNvPr id="27652" name="Picture 7" descr="D:\chapter13\1313.jpg">
            <a:extLst>
              <a:ext uri="{FF2B5EF4-FFF2-40B4-BE49-F238E27FC236}">
                <a16:creationId xmlns:a16="http://schemas.microsoft.com/office/drawing/2014/main" id="{35A7BE43-9DC3-45D4-B216-1A3A81B8D29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75" y="2017713"/>
            <a:ext cx="31448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04FBB84-9E1B-4974-9B2F-9FED9A4F2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Motion Equations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A9D075B-D72E-4F06-A51B-A3AD1793D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Remember, the uniformly accelerated motion equations cannot be used</a:t>
            </a:r>
          </a:p>
          <a:p>
            <a:pPr eaLnBrk="1" hangingPunct="1"/>
            <a:r>
              <a:rPr lang="en-US" altLang="en-US"/>
              <a:t>x = A cos (2</a:t>
            </a:r>
            <a:r>
              <a:rPr lang="en-US" altLang="en-US">
                <a:latin typeface="Symbol" panose="05050102010706020507" pitchFamily="18" charset="2"/>
              </a:rPr>
              <a:t>p</a:t>
            </a:r>
            <a:r>
              <a:rPr lang="en-US" altLang="en-US">
                <a:cs typeface="Tahoma" panose="020B0604030504040204" pitchFamily="34" charset="0"/>
              </a:rPr>
              <a:t>ƒt) = A cos </a:t>
            </a:r>
            <a:r>
              <a:rPr lang="en-US" altLang="en-US">
                <a:latin typeface="Symbol" panose="05050102010706020507" pitchFamily="18" charset="2"/>
                <a:cs typeface="Tahoma" panose="020B0604030504040204" pitchFamily="34" charset="0"/>
              </a:rPr>
              <a:t>w</a:t>
            </a:r>
            <a:r>
              <a:rPr lang="en-US" altLang="en-US">
                <a:cs typeface="Tahoma" panose="020B0604030504040204" pitchFamily="34" charset="0"/>
              </a:rPr>
              <a:t>t</a:t>
            </a:r>
          </a:p>
          <a:p>
            <a:pPr eaLnBrk="1" hangingPunct="1"/>
            <a:r>
              <a:rPr lang="en-US" altLang="en-US"/>
              <a:t>v = -2</a:t>
            </a:r>
            <a:r>
              <a:rPr lang="en-US" altLang="en-US">
                <a:latin typeface="Symbol" panose="05050102010706020507" pitchFamily="18" charset="2"/>
              </a:rPr>
              <a:t>p</a:t>
            </a:r>
            <a:r>
              <a:rPr lang="en-US" altLang="en-US"/>
              <a:t>ƒA sin (2</a:t>
            </a:r>
            <a:r>
              <a:rPr lang="en-US" altLang="en-US">
                <a:latin typeface="Symbol" panose="05050102010706020507" pitchFamily="18" charset="2"/>
              </a:rPr>
              <a:t>p</a:t>
            </a:r>
            <a:r>
              <a:rPr lang="en-US" altLang="en-US">
                <a:cs typeface="Tahoma" panose="020B0604030504040204" pitchFamily="34" charset="0"/>
              </a:rPr>
              <a:t>ƒt) = -A </a:t>
            </a:r>
            <a:r>
              <a:rPr lang="en-US" altLang="en-US">
                <a:latin typeface="Symbol" panose="05050102010706020507" pitchFamily="18" charset="2"/>
                <a:cs typeface="Tahoma" panose="020B0604030504040204" pitchFamily="34" charset="0"/>
              </a:rPr>
              <a:t>w</a:t>
            </a:r>
            <a:r>
              <a:rPr lang="en-US" altLang="en-US">
                <a:cs typeface="Tahoma" panose="020B0604030504040204" pitchFamily="34" charset="0"/>
              </a:rPr>
              <a:t> sin </a:t>
            </a:r>
            <a:r>
              <a:rPr lang="en-US" altLang="en-US">
                <a:latin typeface="Symbol" panose="05050102010706020507" pitchFamily="18" charset="2"/>
                <a:cs typeface="Tahoma" panose="020B0604030504040204" pitchFamily="34" charset="0"/>
              </a:rPr>
              <a:t>w</a:t>
            </a:r>
            <a:r>
              <a:rPr lang="en-US" altLang="en-US">
                <a:cs typeface="Tahoma" panose="020B0604030504040204" pitchFamily="34" charset="0"/>
              </a:rPr>
              <a:t>t</a:t>
            </a:r>
          </a:p>
          <a:p>
            <a:pPr eaLnBrk="1" hangingPunct="1"/>
            <a:r>
              <a:rPr lang="en-US" altLang="en-US"/>
              <a:t>a = -4</a:t>
            </a:r>
            <a:r>
              <a:rPr lang="en-US" altLang="en-US">
                <a:latin typeface="Symbol" panose="05050102010706020507" pitchFamily="18" charset="2"/>
              </a:rPr>
              <a:t>p</a:t>
            </a:r>
            <a:r>
              <a:rPr lang="en-US" altLang="en-US" baseline="30000"/>
              <a:t>2</a:t>
            </a:r>
            <a:r>
              <a:rPr lang="en-US" altLang="en-US"/>
              <a:t>ƒ</a:t>
            </a:r>
            <a:r>
              <a:rPr lang="en-US" altLang="en-US" baseline="30000"/>
              <a:t>2</a:t>
            </a:r>
            <a:r>
              <a:rPr lang="en-US" altLang="en-US"/>
              <a:t>A cos (2</a:t>
            </a:r>
            <a:r>
              <a:rPr lang="en-US" altLang="en-US">
                <a:latin typeface="Symbol" panose="05050102010706020507" pitchFamily="18" charset="2"/>
              </a:rPr>
              <a:t>p</a:t>
            </a:r>
            <a:r>
              <a:rPr lang="en-US" altLang="en-US">
                <a:cs typeface="Tahoma" panose="020B0604030504040204" pitchFamily="34" charset="0"/>
              </a:rPr>
              <a:t>ƒt) =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Tahoma" panose="020B0604030504040204" pitchFamily="34" charset="0"/>
              </a:rPr>
              <a:t>		-A</a:t>
            </a:r>
            <a:r>
              <a:rPr lang="en-US" altLang="en-US">
                <a:latin typeface="Symbol" panose="05050102010706020507" pitchFamily="18" charset="2"/>
                <a:cs typeface="Tahoma" panose="020B0604030504040204" pitchFamily="34" charset="0"/>
              </a:rPr>
              <a:t>w</a:t>
            </a:r>
            <a:r>
              <a:rPr lang="en-US" altLang="en-US" baseline="30000">
                <a:cs typeface="Tahoma" panose="020B0604030504040204" pitchFamily="34" charset="0"/>
              </a:rPr>
              <a:t>2</a:t>
            </a:r>
            <a:r>
              <a:rPr lang="en-US" altLang="en-US">
                <a:cs typeface="Tahoma" panose="020B0604030504040204" pitchFamily="34" charset="0"/>
              </a:rPr>
              <a:t> cos </a:t>
            </a:r>
            <a:r>
              <a:rPr lang="en-US" altLang="en-US">
                <a:latin typeface="Symbol" panose="05050102010706020507" pitchFamily="18" charset="2"/>
                <a:cs typeface="Tahoma" panose="020B0604030504040204" pitchFamily="34" charset="0"/>
              </a:rPr>
              <a:t>w</a:t>
            </a:r>
            <a:r>
              <a:rPr lang="en-US" altLang="en-US">
                <a:cs typeface="Tahoma" panose="020B0604030504040204" pitchFamily="34" charset="0"/>
              </a:rPr>
              <a:t>t</a:t>
            </a:r>
          </a:p>
          <a:p>
            <a:pPr eaLnBrk="1" hangingPunct="1"/>
            <a:endParaRPr lang="en-US" altLang="en-US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6E2C705-D078-42B7-B83A-0AC9CE032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Verification of Sinusoidal Nature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BF0DC73-9571-4B98-A1B9-D72547248D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441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experiment shows the sinusoidal nature of simple harmonic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spring mass system oscillates in simple harmonic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attached pen traces out the sinusoidal motion</a:t>
            </a:r>
          </a:p>
        </p:txBody>
      </p:sp>
      <p:pic>
        <p:nvPicPr>
          <p:cNvPr id="29700" name="Picture 7" descr="D:\chapter13\1314.jpg">
            <a:extLst>
              <a:ext uri="{FF2B5EF4-FFF2-40B4-BE49-F238E27FC236}">
                <a16:creationId xmlns:a16="http://schemas.microsoft.com/office/drawing/2014/main" id="{9C8BD189-3DC0-479A-9B66-E84D4EF6C7D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9900" y="2017713"/>
            <a:ext cx="29987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32D2F75-CB24-48E6-B86F-E50424C11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Pendulum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C193057-0011-4700-BCB6-A2B1FEA1AE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simple pendulum is another example of simple harmonic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force is the component of the weight tangent to the path of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</a:t>
            </a:r>
            <a:r>
              <a:rPr lang="en-US" altLang="en-US" sz="2400" baseline="-25000"/>
              <a:t>t</a:t>
            </a:r>
            <a:r>
              <a:rPr lang="en-US" altLang="en-US" sz="2400"/>
              <a:t> = - m g sin </a:t>
            </a:r>
            <a:r>
              <a:rPr lang="en-US" altLang="en-US" sz="2400">
                <a:cs typeface="Tahoma" panose="020B0604030504040204" pitchFamily="34" charset="0"/>
              </a:rPr>
              <a:t>θ</a:t>
            </a:r>
            <a:endParaRPr lang="en-US" altLang="en-US" sz="2400"/>
          </a:p>
        </p:txBody>
      </p:sp>
      <p:pic>
        <p:nvPicPr>
          <p:cNvPr id="30724" name="Picture 7" descr="D:\chapter13\1315.jpg">
            <a:extLst>
              <a:ext uri="{FF2B5EF4-FFF2-40B4-BE49-F238E27FC236}">
                <a16:creationId xmlns:a16="http://schemas.microsoft.com/office/drawing/2014/main" id="{3332B71C-8A90-412C-BC4F-1CA8BAE85841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0650" y="2017713"/>
            <a:ext cx="3697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4714E0F-4203-4268-848B-C98BDC48C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Pendulum, cont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9F584E8-C044-48C8-9589-13054A3E1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 general, the motion of a pendulum is not simple harmonic</a:t>
            </a:r>
          </a:p>
          <a:p>
            <a:pPr eaLnBrk="1" hangingPunct="1"/>
            <a:r>
              <a:rPr lang="en-US" altLang="en-US" sz="2800"/>
              <a:t>However, for small angles, it becomes simple harmonic</a:t>
            </a:r>
          </a:p>
          <a:p>
            <a:pPr lvl="1" eaLnBrk="1" hangingPunct="1"/>
            <a:r>
              <a:rPr lang="en-US" altLang="en-US" sz="2400"/>
              <a:t>In general, angles &lt; 15° are small enough</a:t>
            </a:r>
          </a:p>
          <a:p>
            <a:pPr lvl="1" eaLnBrk="1" hangingPunct="1"/>
            <a:r>
              <a:rPr lang="en-US" altLang="en-US" sz="2400"/>
              <a:t>sin </a:t>
            </a:r>
            <a:r>
              <a:rPr lang="en-US" altLang="en-US" sz="2400">
                <a:cs typeface="Tahoma" panose="020B0604030504040204" pitchFamily="34" charset="0"/>
              </a:rPr>
              <a:t>θ = θ</a:t>
            </a:r>
          </a:p>
          <a:p>
            <a:pPr lvl="1" eaLnBrk="1" hangingPunct="1"/>
            <a:r>
              <a:rPr lang="en-US" altLang="en-US" sz="2400">
                <a:cs typeface="Tahoma" panose="020B0604030504040204" pitchFamily="34" charset="0"/>
              </a:rPr>
              <a:t>F</a:t>
            </a:r>
            <a:r>
              <a:rPr lang="en-US" altLang="en-US" sz="2400" baseline="-25000">
                <a:cs typeface="Tahoma" panose="020B0604030504040204" pitchFamily="34" charset="0"/>
              </a:rPr>
              <a:t>t</a:t>
            </a:r>
            <a:r>
              <a:rPr lang="en-US" altLang="en-US" sz="2400">
                <a:cs typeface="Tahoma" panose="020B0604030504040204" pitchFamily="34" charset="0"/>
              </a:rPr>
              <a:t> = - m g θ</a:t>
            </a:r>
          </a:p>
          <a:p>
            <a:pPr lvl="2" eaLnBrk="1" hangingPunct="1"/>
            <a:r>
              <a:rPr lang="en-US" altLang="en-US" sz="2000"/>
              <a:t>This force obeys Hooke’s Law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1C516A-642B-457C-A190-A83A0293A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Hooke’s Law Force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3EAB8AD-D4FE-4749-A5EC-707D5B7BB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force always acts toward the equilibrium position</a:t>
            </a:r>
          </a:p>
          <a:p>
            <a:pPr lvl="1" eaLnBrk="1" hangingPunct="1"/>
            <a:r>
              <a:rPr lang="en-US" altLang="en-US"/>
              <a:t>It is called the </a:t>
            </a:r>
            <a:r>
              <a:rPr lang="en-US" altLang="en-US" i="1"/>
              <a:t>restoring force</a:t>
            </a:r>
            <a:endParaRPr lang="en-US" altLang="en-US"/>
          </a:p>
          <a:p>
            <a:pPr eaLnBrk="1" hangingPunct="1"/>
            <a:r>
              <a:rPr lang="en-US" altLang="en-US"/>
              <a:t>The direction of the restoring force is such that the object is being either pushed or pulled toward the equilibrium position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49B8502-E8CE-4D37-8D29-EE34EE79B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 of Simple Pendulum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92A929C-3743-4E12-886E-3859BA236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This shows that the period is independent of the amplitude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period depends on the length of the pendulum and the acceleration of gravity at the location of the pendulum</a:t>
            </a:r>
          </a:p>
        </p:txBody>
      </p:sp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CE997ED5-5336-49A8-A56E-D05F912FA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878013"/>
          <a:ext cx="19050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685920" imgH="457267" progId="Equation.3">
                  <p:embed/>
                </p:oleObj>
              </mc:Choice>
              <mc:Fallback>
                <p:oleObj name="Equation" r:id="rId3" imgW="685920" imgH="45726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78013"/>
                        <a:ext cx="1905000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8BECC79-71C8-4FD4-A223-0CA2B67F4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/>
              <a:t>Simple Pendulum Compared to a Spring-Mass System</a:t>
            </a:r>
          </a:p>
        </p:txBody>
      </p:sp>
      <p:pic>
        <p:nvPicPr>
          <p:cNvPr id="33795" name="Picture 5" descr="D:\chapter13\1316.jpg">
            <a:extLst>
              <a:ext uri="{FF2B5EF4-FFF2-40B4-BE49-F238E27FC236}">
                <a16:creationId xmlns:a16="http://schemas.microsoft.com/office/drawing/2014/main" id="{7DA54253-F5CB-41B0-9A62-E049177E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981200"/>
            <a:ext cx="41275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B22B1F6-0275-434C-87DF-917C1C8E4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Physical Pendulum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70C105D-ECD8-4697-9F6F-16AB08D973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 physical pendulum can be made from an object of any shape</a:t>
            </a:r>
          </a:p>
          <a:p>
            <a:pPr eaLnBrk="1" hangingPunct="1"/>
            <a:r>
              <a:rPr lang="en-US" altLang="en-US" sz="2800"/>
              <a:t>The center of mass oscillates along a circular arc</a:t>
            </a:r>
          </a:p>
        </p:txBody>
      </p:sp>
      <p:pic>
        <p:nvPicPr>
          <p:cNvPr id="34820" name="Picture 6" descr="D:\chapter13\1317.jpg">
            <a:extLst>
              <a:ext uri="{FF2B5EF4-FFF2-40B4-BE49-F238E27FC236}">
                <a16:creationId xmlns:a16="http://schemas.microsoft.com/office/drawing/2014/main" id="{7BB4A084-3542-494B-A602-B7AB8F80FDF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363" y="2017713"/>
            <a:ext cx="29654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C65BA2-C268-4DE2-95CD-81E46ECEB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Period of a Physical Pendulum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2F5C578-7233-495E-BDBF-831F2BBEE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period of a physical pendulum is given by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 is the object’s moment of inertia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 is the object’s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a simple pendulum, I = mL</a:t>
            </a:r>
            <a:r>
              <a:rPr lang="en-US" altLang="en-US" sz="2800" baseline="30000"/>
              <a:t>2</a:t>
            </a:r>
            <a:r>
              <a:rPr lang="en-US" altLang="en-US" sz="2800"/>
              <a:t> and the equation becomes that of the simple pendulum as seen before</a:t>
            </a:r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E5D0479F-7363-4F8B-9842-2581F634EE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895600"/>
          <a:ext cx="24384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3" imgW="990170" imgH="469696" progId="Equation.DSMT4">
                  <p:embed/>
                </p:oleObj>
              </mc:Choice>
              <mc:Fallback>
                <p:oleObj name="Equation" r:id="rId3" imgW="990170" imgH="46969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24384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21C78D5-54B1-435E-92B8-1DB97A26D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Damped Oscillations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B14F6B-7936-41C6-A31B-DEC099C47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Only ideal systems oscillate indefinitely</a:t>
            </a:r>
          </a:p>
          <a:p>
            <a:pPr eaLnBrk="1" hangingPunct="1"/>
            <a:r>
              <a:rPr lang="en-US" altLang="en-US"/>
              <a:t>In real systems, friction retards the motion</a:t>
            </a:r>
          </a:p>
          <a:p>
            <a:pPr eaLnBrk="1" hangingPunct="1"/>
            <a:r>
              <a:rPr lang="en-US" altLang="en-US"/>
              <a:t>Friction reduces the total energy of the system and the oscillation is said to be </a:t>
            </a:r>
            <a:r>
              <a:rPr lang="en-US" altLang="en-US" i="1"/>
              <a:t>damped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D318DD5-44FC-48BE-A0CC-ABD09B86F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Damped Oscillations, cont.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428BE27-8E77-4471-9259-32919F7D58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495800"/>
          </a:xfrm>
        </p:spPr>
        <p:txBody>
          <a:bodyPr/>
          <a:lstStyle/>
          <a:p>
            <a:pPr eaLnBrk="1" hangingPunct="1"/>
            <a:r>
              <a:rPr lang="en-US" altLang="en-US" sz="2400"/>
              <a:t>Damped motion varies depending on the fluid used</a:t>
            </a:r>
          </a:p>
          <a:p>
            <a:pPr lvl="1" eaLnBrk="1" hangingPunct="1"/>
            <a:r>
              <a:rPr lang="en-US" altLang="en-US" sz="2000"/>
              <a:t>With a low viscosity fluid, the vibrating motion is preserved, but the amplitude of vibration decreases in time and the motion ultimately ceases</a:t>
            </a:r>
          </a:p>
          <a:p>
            <a:pPr lvl="2" eaLnBrk="1" hangingPunct="1"/>
            <a:r>
              <a:rPr lang="en-US" altLang="en-US" sz="1800"/>
              <a:t>This is known as </a:t>
            </a:r>
            <a:r>
              <a:rPr lang="en-US" altLang="en-US" sz="1800" i="1"/>
              <a:t>underdamped</a:t>
            </a:r>
            <a:r>
              <a:rPr lang="en-US" altLang="en-US" sz="1800"/>
              <a:t> oscillation</a:t>
            </a:r>
          </a:p>
        </p:txBody>
      </p:sp>
      <p:pic>
        <p:nvPicPr>
          <p:cNvPr id="37892" name="Picture 7" descr="D:\chapter13\1319.jpg">
            <a:extLst>
              <a:ext uri="{FF2B5EF4-FFF2-40B4-BE49-F238E27FC236}">
                <a16:creationId xmlns:a16="http://schemas.microsoft.com/office/drawing/2014/main" id="{18431DA9-6197-4DFD-AB62-57DE3F00508E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286000"/>
            <a:ext cx="3810000" cy="357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835E5B0-7312-4B53-BBF6-70521D101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Types of Damping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24FF394-19E4-45FD-BAB7-A463ABFD1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With a higher viscosity, the object returns rapidly to equilibrium after it is released and does not oscillate</a:t>
            </a:r>
          </a:p>
          <a:p>
            <a:pPr lvl="1" eaLnBrk="1" hangingPunct="1"/>
            <a:r>
              <a:rPr lang="en-US" altLang="en-US" sz="2400"/>
              <a:t>The system is said to be </a:t>
            </a:r>
            <a:r>
              <a:rPr lang="en-US" altLang="en-US" sz="2400" i="1"/>
              <a:t>critically damped</a:t>
            </a:r>
            <a:endParaRPr lang="en-US" altLang="en-US" sz="2400"/>
          </a:p>
          <a:p>
            <a:pPr eaLnBrk="1" hangingPunct="1"/>
            <a:r>
              <a:rPr lang="en-US" altLang="en-US" sz="2800"/>
              <a:t>With an even higher viscosity, the piston returns to equilibrium without passing through the equilibrium position, but the time required is longer</a:t>
            </a:r>
          </a:p>
          <a:p>
            <a:pPr lvl="1" eaLnBrk="1" hangingPunct="1"/>
            <a:r>
              <a:rPr lang="en-US" altLang="en-US" sz="2400"/>
              <a:t>This is said to be </a:t>
            </a:r>
            <a:r>
              <a:rPr lang="en-US" altLang="en-US" sz="2400" i="1"/>
              <a:t>over damped</a:t>
            </a:r>
            <a:endParaRPr lang="en-US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9BDB273-49FE-41D8-AB0F-2B12DC224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Graphs of Damped Oscillators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5AD28DC-2E3A-4457-B024-29259DD2E3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Plot a shows an underdamped oscillator</a:t>
            </a:r>
          </a:p>
          <a:p>
            <a:pPr eaLnBrk="1" hangingPunct="1"/>
            <a:r>
              <a:rPr lang="en-US" altLang="en-US" sz="2800"/>
              <a:t>Plot b shows a critically damped oscillator</a:t>
            </a:r>
          </a:p>
          <a:p>
            <a:pPr eaLnBrk="1" hangingPunct="1"/>
            <a:r>
              <a:rPr lang="en-US" altLang="en-US" sz="2800"/>
              <a:t>Plot c shows an overdamped oscillator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39940" name="Picture 8" descr="D:\chapter13\1320.jpg">
            <a:extLst>
              <a:ext uri="{FF2B5EF4-FFF2-40B4-BE49-F238E27FC236}">
                <a16:creationId xmlns:a16="http://schemas.microsoft.com/office/drawing/2014/main" id="{E96D3329-3C2B-42B4-A03D-E51769C016F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68563"/>
            <a:ext cx="3810000" cy="321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A744CDC-CB65-4A2B-AA56-44D4141C5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Wave Motion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79A3055-D772-4836-96C4-8AC3555AE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800"/>
              <a:t>A wave is the motion of a disturbance</a:t>
            </a:r>
          </a:p>
          <a:p>
            <a:pPr eaLnBrk="1" hangingPunct="1"/>
            <a:r>
              <a:rPr lang="en-US" altLang="en-US" sz="2800"/>
              <a:t>Mechanical waves require</a:t>
            </a:r>
          </a:p>
          <a:p>
            <a:pPr lvl="1" eaLnBrk="1" hangingPunct="1"/>
            <a:r>
              <a:rPr lang="en-US" altLang="en-US" sz="2400"/>
              <a:t>Some source of disturbance</a:t>
            </a:r>
          </a:p>
          <a:p>
            <a:pPr lvl="1" eaLnBrk="1" hangingPunct="1"/>
            <a:r>
              <a:rPr lang="en-US" altLang="en-US" sz="2400"/>
              <a:t>A medium that can be disturbed</a:t>
            </a:r>
          </a:p>
          <a:p>
            <a:pPr lvl="1" eaLnBrk="1" hangingPunct="1"/>
            <a:r>
              <a:rPr lang="en-US" altLang="en-US" sz="2400"/>
              <a:t>Some physical connection between or mechanism though which adjacent portions of the medium influence each other</a:t>
            </a:r>
          </a:p>
          <a:p>
            <a:pPr eaLnBrk="1" hangingPunct="1"/>
            <a:r>
              <a:rPr lang="en-US" altLang="en-US" sz="2800"/>
              <a:t>All waves carry energy and momentum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C2F0EEB-86F6-4440-9D31-99ACB1373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Waves – Traveling Waves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67C469A-9B00-4956-B573-2B6CE402E3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Flip one end of a long rope that is under tension and fixed at one end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pulse travels to the right with a definite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 disturbance of this type is called a </a:t>
            </a:r>
            <a:r>
              <a:rPr lang="en-US" altLang="en-US" sz="2800" i="1"/>
              <a:t>traveling wave</a:t>
            </a:r>
            <a:endParaRPr lang="en-US" altLang="en-US" sz="2800"/>
          </a:p>
        </p:txBody>
      </p:sp>
      <p:pic>
        <p:nvPicPr>
          <p:cNvPr id="41988" name="Picture 6" descr="D:\chapter13\1321.jpg">
            <a:extLst>
              <a:ext uri="{FF2B5EF4-FFF2-40B4-BE49-F238E27FC236}">
                <a16:creationId xmlns:a16="http://schemas.microsoft.com/office/drawing/2014/main" id="{1C6F2377-8D7C-42AA-AB08-450D896401A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8938" y="2017713"/>
            <a:ext cx="31607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634F24-55B1-48AA-A7A3-BB06DA26F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Hooke’s Law Applied to a Spring – Mass System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4A31695-2BF0-4BA2-9497-68E07D6DF3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When x is positive (to the right), F is negative (to the left)</a:t>
            </a:r>
          </a:p>
          <a:p>
            <a:pPr eaLnBrk="1" hangingPunct="1"/>
            <a:r>
              <a:rPr lang="en-US" altLang="en-US" sz="2400"/>
              <a:t>When x = 0 (at equilibrium), F is 0</a:t>
            </a:r>
          </a:p>
          <a:p>
            <a:pPr eaLnBrk="1" hangingPunct="1"/>
            <a:r>
              <a:rPr lang="en-US" altLang="en-US" sz="2400"/>
              <a:t>When x is negative (to the left), F is positive (to the right)</a:t>
            </a:r>
          </a:p>
        </p:txBody>
      </p:sp>
      <p:pic>
        <p:nvPicPr>
          <p:cNvPr id="6148" name="Picture 7" descr="D:\chapter13\1301.jpg">
            <a:extLst>
              <a:ext uri="{FF2B5EF4-FFF2-40B4-BE49-F238E27FC236}">
                <a16:creationId xmlns:a16="http://schemas.microsoft.com/office/drawing/2014/main" id="{E2B8C3A7-8FF2-4438-A8BF-398F3B21B2B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5925" y="2017713"/>
            <a:ext cx="31067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FF0BBE6-E8B8-43FE-9A96-C97666418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Waves – Transverse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8C24256-7019-4DAC-A25C-D141C79EDC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 a transverse wave, each element that is disturbed moves in a direction perpendicular to the wave motion</a:t>
            </a:r>
          </a:p>
        </p:txBody>
      </p:sp>
      <p:pic>
        <p:nvPicPr>
          <p:cNvPr id="43012" name="Picture 8" descr="D:\chapter13\1323a.jpg">
            <a:extLst>
              <a:ext uri="{FF2B5EF4-FFF2-40B4-BE49-F238E27FC236}">
                <a16:creationId xmlns:a16="http://schemas.microsoft.com/office/drawing/2014/main" id="{11E637BD-66B2-48AB-94E0-4E95B3CC0DB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25" y="4151313"/>
            <a:ext cx="559593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ABF8C1-FE99-4B1D-BB8A-436E4C0F4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Waves – Longitudinal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7CBF938-A4CF-4DD7-ABC2-9F8D4AD985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2800"/>
              <a:t>In a longitudinal wave, the elements of the medium undergo displacements parallel to the motion of the wave</a:t>
            </a:r>
          </a:p>
          <a:p>
            <a:pPr eaLnBrk="1" hangingPunct="1"/>
            <a:r>
              <a:rPr lang="en-US" altLang="en-US" sz="2800"/>
              <a:t>A longitudinal wave is also called a compression wave</a:t>
            </a:r>
          </a:p>
        </p:txBody>
      </p:sp>
      <p:pic>
        <p:nvPicPr>
          <p:cNvPr id="44036" name="Picture 7" descr="D:\chapter13\1323b.jpg">
            <a:extLst>
              <a:ext uri="{FF2B5EF4-FFF2-40B4-BE49-F238E27FC236}">
                <a16:creationId xmlns:a16="http://schemas.microsoft.com/office/drawing/2014/main" id="{2F05E5FC-3C21-4E19-B6AD-6782B5F9695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648200"/>
            <a:ext cx="7772400" cy="145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3E24554-F298-4323-977B-0DE27E7FB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Types of Waves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867CAFA-6876-4844-A55C-142AE4292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Waves may be a combination of transverse and longitudinal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/>
              <a:t>soliton</a:t>
            </a:r>
            <a:r>
              <a:rPr lang="en-US" altLang="en-US"/>
              <a:t> consists of a solitary wave front that propagates in isolation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First studied by John Scott Russell in 1849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Now used widely to model physical phenomena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8C3CA14-7768-4473-BC81-B7BE78006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Waveform – A Picture of a Wave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6A3676D-05F3-43CF-A6CC-6319F511FC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The brown curve is a “snapshot” of the wave at some instant in time</a:t>
            </a:r>
          </a:p>
          <a:p>
            <a:pPr eaLnBrk="1" hangingPunct="1"/>
            <a:r>
              <a:rPr lang="en-US" altLang="en-US" sz="2400"/>
              <a:t>The blue curve is later in time</a:t>
            </a:r>
          </a:p>
          <a:p>
            <a:pPr eaLnBrk="1" hangingPunct="1"/>
            <a:r>
              <a:rPr lang="en-US" altLang="en-US" sz="2400"/>
              <a:t>The high points are </a:t>
            </a:r>
            <a:r>
              <a:rPr lang="en-US" altLang="en-US" sz="2400" i="1"/>
              <a:t>crests</a:t>
            </a:r>
            <a:r>
              <a:rPr lang="en-US" altLang="en-US" sz="2400"/>
              <a:t> of the wave</a:t>
            </a:r>
          </a:p>
          <a:p>
            <a:pPr eaLnBrk="1" hangingPunct="1"/>
            <a:r>
              <a:rPr lang="en-US" altLang="en-US" sz="2400"/>
              <a:t>The low points are </a:t>
            </a:r>
            <a:r>
              <a:rPr lang="en-US" altLang="en-US" sz="2400" i="1"/>
              <a:t>troughs</a:t>
            </a:r>
            <a:r>
              <a:rPr lang="en-US" altLang="en-US" sz="2400"/>
              <a:t> of the wave</a:t>
            </a:r>
          </a:p>
        </p:txBody>
      </p:sp>
      <p:pic>
        <p:nvPicPr>
          <p:cNvPr id="46084" name="Picture 7" descr="D:\chapter13\1324.jpg">
            <a:extLst>
              <a:ext uri="{FF2B5EF4-FFF2-40B4-BE49-F238E27FC236}">
                <a16:creationId xmlns:a16="http://schemas.microsoft.com/office/drawing/2014/main" id="{5DD2C002-703F-4328-84A1-1882DCBA2F1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312988"/>
            <a:ext cx="3810000" cy="352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7376D72-791D-4E17-90F1-204F7256E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Longitudinal Wave Represented as a Sine Curve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40A54F8-7135-485B-A968-253979F74C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longitudinal wave can also be represented as a sine curve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Compressions correspond to crests and stretches correspond to troughs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Also called density waves or pressure waves</a:t>
            </a:r>
          </a:p>
        </p:txBody>
      </p:sp>
      <p:pic>
        <p:nvPicPr>
          <p:cNvPr id="47108" name="Picture 7" descr="D:\chapter13\1325.jpg">
            <a:extLst>
              <a:ext uri="{FF2B5EF4-FFF2-40B4-BE49-F238E27FC236}">
                <a16:creationId xmlns:a16="http://schemas.microsoft.com/office/drawing/2014/main" id="{418E5633-DF52-439B-895F-A6AAC3E8AE9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4029075"/>
            <a:ext cx="3598863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951DB59-E16D-404C-A429-FF5682D2B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Description of a Wave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F35C218-4B11-44EC-B83E-3EB70626EF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steady stream of pulses on a very long string produces a continuous wave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blade oscillates in simple harmonic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Each small segment of the string, such as P, oscillates with simple harmonic motion</a:t>
            </a:r>
          </a:p>
        </p:txBody>
      </p:sp>
      <p:pic>
        <p:nvPicPr>
          <p:cNvPr id="48132" name="Picture 6" descr="D:\chapter13\1326a.jpg">
            <a:extLst>
              <a:ext uri="{FF2B5EF4-FFF2-40B4-BE49-F238E27FC236}">
                <a16:creationId xmlns:a16="http://schemas.microsoft.com/office/drawing/2014/main" id="{290B319C-C095-4E29-B72A-10DEBFC6B47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79713"/>
            <a:ext cx="38100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A02CCF1-76EB-4CC9-9B99-0D7C9CEF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Amplitude and Wavelength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44DB68F-1B9C-4100-9FFE-60C60137D7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Amplitude is the maximum displacement of string above the equilibrium position</a:t>
            </a:r>
          </a:p>
          <a:p>
            <a:pPr eaLnBrk="1" hangingPunct="1"/>
            <a:r>
              <a:rPr lang="en-US" altLang="en-US" sz="2400"/>
              <a:t>Wavelength, </a:t>
            </a:r>
            <a:r>
              <a:rPr lang="en-US" altLang="en-US" sz="2400">
                <a:cs typeface="Tahoma" panose="020B0604030504040204" pitchFamily="34" charset="0"/>
              </a:rPr>
              <a:t>λ, is the distance between two successive points that behave identically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49156" name="Picture 7" descr="D:\chapter13\1326b.jpg">
            <a:extLst>
              <a:ext uri="{FF2B5EF4-FFF2-40B4-BE49-F238E27FC236}">
                <a16:creationId xmlns:a16="http://schemas.microsoft.com/office/drawing/2014/main" id="{0A62D043-D6D4-48B6-ABBE-0DEC15A9D1F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943225"/>
            <a:ext cx="3810000" cy="2262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B5CE8BE-23B2-4914-9B3E-797B7E86B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Speed of a Wave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00D6C05-C67B-4808-BAF4-40D10BFE6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 = ƒ </a:t>
            </a:r>
            <a:r>
              <a:rPr lang="en-US" altLang="en-US">
                <a:cs typeface="Tahoma" panose="020B0604030504040204" pitchFamily="34" charset="0"/>
              </a:rPr>
              <a:t>λ</a:t>
            </a:r>
          </a:p>
          <a:p>
            <a:pPr lvl="1" eaLnBrk="1" hangingPunct="1"/>
            <a:r>
              <a:rPr lang="en-US" altLang="en-US">
                <a:cs typeface="Tahoma" panose="020B0604030504040204" pitchFamily="34" charset="0"/>
              </a:rPr>
              <a:t>Is derived from the basic speed equation of distance/time</a:t>
            </a:r>
          </a:p>
          <a:p>
            <a:pPr eaLnBrk="1" hangingPunct="1"/>
            <a:r>
              <a:rPr lang="en-US" altLang="en-US">
                <a:cs typeface="Tahoma" panose="020B0604030504040204" pitchFamily="34" charset="0"/>
              </a:rPr>
              <a:t>This is a general equation that can be applied to many types of waves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1F66CDE-D424-4861-8248-6456BB581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Speed of a Wave on a String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0C0A68E-C9C0-46E2-A1CE-58B6C7D31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speed on a wave stretched under some tension, F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 is called the linear density</a:t>
            </a:r>
            <a:endParaRPr lang="en-US" altLang="en-US">
              <a:latin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speed depends only upon the properties of the medium through which the disturbance travels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3189BFA4-5168-442C-93DE-BA996A894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2971800"/>
          <a:ext cx="3733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3" imgW="1704947" imgH="457267" progId="Equation.DSMT4">
                  <p:embed/>
                </p:oleObj>
              </mc:Choice>
              <mc:Fallback>
                <p:oleObj name="Equation" r:id="rId3" imgW="1704947" imgH="45726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71800"/>
                        <a:ext cx="3733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0A6CAAE-40D9-4141-AA81-882C7DA49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Interference of Waves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819CADF-94B1-4EF5-995D-F45C4C194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Two traveling waves can meet and pass through each other without being destroyed or even altered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Waves obey the </a:t>
            </a:r>
            <a:r>
              <a:rPr lang="en-US" altLang="en-US" sz="2800" i="1"/>
              <a:t>Superposition Principle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If two or more traveling waves are moving through a medium, the resulting wave is found by adding together the displacements of the individual waves point by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Actually only true for waves with small amplitudes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7B4E968-FC12-4B1E-BC8A-22B3FF9D0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Motion of the Spring-Mass System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47E6889-B1CA-4D65-A127-42CDDA5D2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Assume the object is initially pulled to a distance A and released from rest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As the object moves toward the equilibrium position, F and a decrease, but v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At x = 0, F and a are zero, but v is a maximum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object’s momentum causes it to overshoot the equilibrium position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6A8EBE3-4EDD-4B1F-94B3-837745BA0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Constructive Interference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35233D5-DB55-4C1A-9113-52240A4A1A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Two waves, a and b, have the same frequency and amplitude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Are </a:t>
            </a:r>
            <a:r>
              <a:rPr lang="en-US" altLang="en-US" sz="2400" i="1"/>
              <a:t>in phase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combined wave, c, has the same frequency and a greater amplitude</a:t>
            </a:r>
          </a:p>
        </p:txBody>
      </p:sp>
      <p:pic>
        <p:nvPicPr>
          <p:cNvPr id="53252" name="Picture 7" descr="D:\chapter13\1329.jpg">
            <a:extLst>
              <a:ext uri="{FF2B5EF4-FFF2-40B4-BE49-F238E27FC236}">
                <a16:creationId xmlns:a16="http://schemas.microsoft.com/office/drawing/2014/main" id="{3F545010-E5E4-4D69-A640-A0B06D9DD5F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7050" y="2017713"/>
            <a:ext cx="28844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44264E8-328C-4529-8266-834054557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Constructive Interference in a String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50CF89E-8DAF-4841-ACB2-B5E2ADB1EE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Two pulses are traveling in opposite directions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net displacement when they overlap is the sum of the displacements of the pulses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Note that the pulses are unchanged after the interference</a:t>
            </a:r>
          </a:p>
        </p:txBody>
      </p:sp>
      <p:pic>
        <p:nvPicPr>
          <p:cNvPr id="54276" name="Picture 7" descr="D:\chapter13\1332.jpg">
            <a:extLst>
              <a:ext uri="{FF2B5EF4-FFF2-40B4-BE49-F238E27FC236}">
                <a16:creationId xmlns:a16="http://schemas.microsoft.com/office/drawing/2014/main" id="{D226CB2A-0942-4A58-B15D-94E452E2C01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2017713"/>
            <a:ext cx="370998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479F633-6A39-43ED-8D91-2F35E9741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Destructive Interference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186DB8E-553F-4DA9-9588-D7879843A2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Two waves, a and b, have the same amplitude and frequency</a:t>
            </a:r>
          </a:p>
          <a:p>
            <a:pPr eaLnBrk="1" hangingPunct="1"/>
            <a:r>
              <a:rPr lang="en-US" altLang="en-US" sz="2800"/>
              <a:t>They are 180° out of phase</a:t>
            </a:r>
          </a:p>
          <a:p>
            <a:pPr eaLnBrk="1" hangingPunct="1"/>
            <a:r>
              <a:rPr lang="en-US" altLang="en-US" sz="2800"/>
              <a:t>When they combine, the waveforms cancel</a:t>
            </a:r>
          </a:p>
        </p:txBody>
      </p:sp>
      <p:pic>
        <p:nvPicPr>
          <p:cNvPr id="55300" name="Picture 7" descr="D:\chapter13\1330.jpg">
            <a:extLst>
              <a:ext uri="{FF2B5EF4-FFF2-40B4-BE49-F238E27FC236}">
                <a16:creationId xmlns:a16="http://schemas.microsoft.com/office/drawing/2014/main" id="{6E596187-9C61-4DAA-88AF-8192E4AB466F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9425" y="2017713"/>
            <a:ext cx="29813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60BC350-8A93-479F-A028-55E24D80C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Destructive Interference in a String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7BE6109-016C-469C-B61A-7EB8CAFC2A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Two pulses are traveling in opposite directions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net displacement when they overlap is decreased since the displacements of the pulses subtract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Note that the pulses are unchanged after the interference</a:t>
            </a:r>
          </a:p>
        </p:txBody>
      </p:sp>
      <p:pic>
        <p:nvPicPr>
          <p:cNvPr id="56324" name="Picture 7" descr="D:\chapter13\1333.jpg">
            <a:extLst>
              <a:ext uri="{FF2B5EF4-FFF2-40B4-BE49-F238E27FC236}">
                <a16:creationId xmlns:a16="http://schemas.microsoft.com/office/drawing/2014/main" id="{FE6316B4-7CA2-49E6-AB2F-B543783F645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4213" y="2017713"/>
            <a:ext cx="368935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E1A1D9-2646-4BEF-A370-5C7862841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Reflection of Waves – </a:t>
            </a:r>
            <a:br>
              <a:rPr lang="en-US" altLang="en-US"/>
            </a:br>
            <a:r>
              <a:rPr lang="en-US" altLang="en-US"/>
              <a:t>Fixed End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719EF04-127F-4A33-9166-E7BC287AD0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57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Whenever a traveling wave reaches a boundary, some or all of the wave is reflected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it is reflected from a fixed end, the wave is inverted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shape remains the same</a:t>
            </a:r>
          </a:p>
        </p:txBody>
      </p:sp>
      <p:pic>
        <p:nvPicPr>
          <p:cNvPr id="57348" name="Picture 7" descr="D:\chapter13\1334.jpg">
            <a:extLst>
              <a:ext uri="{FF2B5EF4-FFF2-40B4-BE49-F238E27FC236}">
                <a16:creationId xmlns:a16="http://schemas.microsoft.com/office/drawing/2014/main" id="{F0C65C15-09D6-44AB-91AE-B956B6EECDFF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600" y="2017713"/>
            <a:ext cx="19573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BB867E3-77EB-4D46-A9E6-6D6C45052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Reflected Wave – Free End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91645F8-88DD-4080-A4F5-3FB0235D758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When a traveling wave reaches a boundary, all or part of it is reflected</a:t>
            </a:r>
          </a:p>
          <a:p>
            <a:pPr eaLnBrk="1" hangingPunct="1"/>
            <a:r>
              <a:rPr lang="en-US" altLang="en-US" sz="2800"/>
              <a:t>When reflected from a free end, the pulse is not inverted</a:t>
            </a:r>
          </a:p>
        </p:txBody>
      </p:sp>
      <p:pic>
        <p:nvPicPr>
          <p:cNvPr id="58372" name="Picture 8" descr="D:\chapter13\1335.jpg">
            <a:extLst>
              <a:ext uri="{FF2B5EF4-FFF2-40B4-BE49-F238E27FC236}">
                <a16:creationId xmlns:a16="http://schemas.microsoft.com/office/drawing/2014/main" id="{25E5BF71-267B-4E4C-9775-BBFB7C5C90E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2017713"/>
            <a:ext cx="551973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B0CABA5-7F86-4102-9E35-C18BDBD60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Motion of the Spring-Mass System, cont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D36E2C-8D99-42FB-9EFF-E9670F376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force and acceleration start to increase in the opposite direction and velocity decreases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motion momentarily comes to a stop at x = - 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It then accelerates back toward the equilibrium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motion continues indefinitely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75DCAE5-4C6D-45FB-BC6D-1B90337C2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Harmonic Motion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FB3BDD7-8EC7-4D3E-9695-939280357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Motion that occurs when the net force along the direction of motion obeys Hooke’s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force is proportional to the displacement and always directed toward the equilibrium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motion of a spring mass system is an example of Simple Harmonic Motion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B0C58C6-86CF-47C0-8D70-437588D7A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Harmonic Motion, cont.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34AE8AC-180B-4BCA-B5FB-6D444DDBD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 all periodic motion over the same path can be considered Simple Harmonic motion</a:t>
            </a:r>
          </a:p>
          <a:p>
            <a:pPr eaLnBrk="1" hangingPunct="1"/>
            <a:r>
              <a:rPr lang="en-US" altLang="en-US"/>
              <a:t>To be Simple Harmonic motion, the force needs to obey Hooke’s Law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F6C5D2D-9AEA-4F94-98AB-972DD7F2C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Amplitude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E220F40-BF11-4D0D-9F23-F4F068CF3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Amplitude, A</a:t>
            </a:r>
          </a:p>
          <a:p>
            <a:pPr lvl="1" eaLnBrk="1" hangingPunct="1"/>
            <a:r>
              <a:rPr lang="en-US" altLang="en-US"/>
              <a:t>The amplitude is the maximum position of the object relative to the equilibrium position</a:t>
            </a:r>
          </a:p>
          <a:p>
            <a:pPr lvl="1" eaLnBrk="1" hangingPunct="1"/>
            <a:r>
              <a:rPr lang="en-US" altLang="en-US"/>
              <a:t>In the absence of friction, an object in simple harmonic motion will oscillate between the positions x = </a:t>
            </a:r>
            <a:r>
              <a:rPr lang="en-US" altLang="en-US">
                <a:cs typeface="Tahoma" panose="020B0604030504040204" pitchFamily="34" charset="0"/>
              </a:rPr>
              <a:t>±A</a:t>
            </a:r>
            <a:endParaRPr lang="en-US" altLang="en-US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1263</TotalTime>
  <Words>2165</Words>
  <Application>Microsoft Office PowerPoint</Application>
  <PresentationFormat>On-screen Show (4:3)</PresentationFormat>
  <Paragraphs>252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Tahoma</vt:lpstr>
      <vt:lpstr>Arial</vt:lpstr>
      <vt:lpstr>Verdana</vt:lpstr>
      <vt:lpstr>Wingdings</vt:lpstr>
      <vt:lpstr>Calibri</vt:lpstr>
      <vt:lpstr>Symbol</vt:lpstr>
      <vt:lpstr>Blends</vt:lpstr>
      <vt:lpstr>MathType 5.0 Equation</vt:lpstr>
      <vt:lpstr>Microsoft Equation 3.0</vt:lpstr>
      <vt:lpstr>Chapter 13</vt:lpstr>
      <vt:lpstr>Hooke’s Law</vt:lpstr>
      <vt:lpstr>Hooke’s Law Force</vt:lpstr>
      <vt:lpstr>Hooke’s Law Applied to a Spring – Mass System</vt:lpstr>
      <vt:lpstr>Motion of the Spring-Mass System</vt:lpstr>
      <vt:lpstr>Motion of the Spring-Mass System, cont</vt:lpstr>
      <vt:lpstr>Simple Harmonic Motion</vt:lpstr>
      <vt:lpstr>Simple Harmonic Motion, cont.</vt:lpstr>
      <vt:lpstr>Amplitude</vt:lpstr>
      <vt:lpstr>Period and Frequency</vt:lpstr>
      <vt:lpstr>Acceleration of an Object in Simple Harmonic Motion</vt:lpstr>
      <vt:lpstr>Elastic Potential Energy</vt:lpstr>
      <vt:lpstr>Elastic Potential Energy, cont</vt:lpstr>
      <vt:lpstr>Energy in a Spring Mass System</vt:lpstr>
      <vt:lpstr>Energy Transformations</vt:lpstr>
      <vt:lpstr>Energy Transformations, 2</vt:lpstr>
      <vt:lpstr>Energy Transformations, 3</vt:lpstr>
      <vt:lpstr>Energy Transformations, 4</vt:lpstr>
      <vt:lpstr>Velocity as a Function of Position</vt:lpstr>
      <vt:lpstr>Simple Harmonic Motion and Uniform Circular Motion</vt:lpstr>
      <vt:lpstr>Period and Frequency from Circular Motion</vt:lpstr>
      <vt:lpstr>Angular Frequency</vt:lpstr>
      <vt:lpstr>Effective Spring Mass</vt:lpstr>
      <vt:lpstr>Motion as a Function of Time</vt:lpstr>
      <vt:lpstr>Graphical Representation of Motion</vt:lpstr>
      <vt:lpstr>Motion Equations</vt:lpstr>
      <vt:lpstr>Verification of Sinusoidal Nature</vt:lpstr>
      <vt:lpstr>Simple Pendulum</vt:lpstr>
      <vt:lpstr>Simple Pendulum, cont</vt:lpstr>
      <vt:lpstr>Period of Simple Pendulum</vt:lpstr>
      <vt:lpstr>Simple Pendulum Compared to a Spring-Mass System</vt:lpstr>
      <vt:lpstr>Physical Pendulum</vt:lpstr>
      <vt:lpstr>Period of a Physical Pendulum</vt:lpstr>
      <vt:lpstr>Damped Oscillations</vt:lpstr>
      <vt:lpstr>Damped Oscillations, cont.</vt:lpstr>
      <vt:lpstr>More Types of Damping</vt:lpstr>
      <vt:lpstr>Graphs of Damped Oscillators</vt:lpstr>
      <vt:lpstr>Wave Motion</vt:lpstr>
      <vt:lpstr>Types of Waves – Traveling Waves</vt:lpstr>
      <vt:lpstr>Types of Waves – Transverse</vt:lpstr>
      <vt:lpstr>Types of Waves – Longitudinal</vt:lpstr>
      <vt:lpstr>Other Types of Waves</vt:lpstr>
      <vt:lpstr>Waveform – A Picture of a Wave</vt:lpstr>
      <vt:lpstr>Longitudinal Wave Represented as a Sine Curve</vt:lpstr>
      <vt:lpstr>Description of a Wave</vt:lpstr>
      <vt:lpstr>Amplitude and Wavelength</vt:lpstr>
      <vt:lpstr>Speed of a Wave</vt:lpstr>
      <vt:lpstr>Speed of a Wave on a String</vt:lpstr>
      <vt:lpstr>Interference of Waves</vt:lpstr>
      <vt:lpstr>Constructive Interference</vt:lpstr>
      <vt:lpstr>Constructive Interference in a String</vt:lpstr>
      <vt:lpstr>Destructive Interference</vt:lpstr>
      <vt:lpstr>Destructive Interference in a String</vt:lpstr>
      <vt:lpstr>Reflection of Waves –  Fixed End</vt:lpstr>
      <vt:lpstr>Reflected Wave – Free End</vt:lpstr>
    </vt:vector>
  </TitlesOfParts>
  <Company>Next Step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Marilyn Akins</dc:creator>
  <cp:lastModifiedBy>Richard Malik</cp:lastModifiedBy>
  <cp:revision>10</cp:revision>
  <dcterms:created xsi:type="dcterms:W3CDTF">2002-08-22T18:09:20Z</dcterms:created>
  <dcterms:modified xsi:type="dcterms:W3CDTF">2017-09-21T19:33:41Z</dcterms:modified>
</cp:coreProperties>
</file>