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06" r:id="rId22"/>
    <p:sldId id="276" r:id="rId23"/>
    <p:sldId id="277" r:id="rId24"/>
    <p:sldId id="307" r:id="rId25"/>
    <p:sldId id="279" r:id="rId26"/>
    <p:sldId id="280" r:id="rId27"/>
    <p:sldId id="281" r:id="rId28"/>
    <p:sldId id="282" r:id="rId29"/>
    <p:sldId id="283" r:id="rId30"/>
    <p:sldId id="308" r:id="rId31"/>
    <p:sldId id="284" r:id="rId32"/>
    <p:sldId id="285" r:id="rId33"/>
    <p:sldId id="286" r:id="rId34"/>
    <p:sldId id="287" r:id="rId35"/>
    <p:sldId id="309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6" r:id="rId44"/>
    <p:sldId id="295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060" autoAdjust="0"/>
    <p:restoredTop sz="90929"/>
  </p:normalViewPr>
  <p:slideViewPr>
    <p:cSldViewPr>
      <p:cViewPr varScale="1">
        <p:scale>
          <a:sx n="91" d="100"/>
          <a:sy n="91" d="100"/>
        </p:scale>
        <p:origin x="18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5.xml"/><Relationship Id="rId13" Type="http://schemas.openxmlformats.org/officeDocument/2006/relationships/slide" Target="slides/slide46.xml"/><Relationship Id="rId18" Type="http://schemas.openxmlformats.org/officeDocument/2006/relationships/slide" Target="slides/slide53.xml"/><Relationship Id="rId3" Type="http://schemas.openxmlformats.org/officeDocument/2006/relationships/slide" Target="slides/slide5.xml"/><Relationship Id="rId7" Type="http://schemas.openxmlformats.org/officeDocument/2006/relationships/slide" Target="slides/slide23.xml"/><Relationship Id="rId12" Type="http://schemas.openxmlformats.org/officeDocument/2006/relationships/slide" Target="slides/slide39.xml"/><Relationship Id="rId17" Type="http://schemas.openxmlformats.org/officeDocument/2006/relationships/slide" Target="slides/slide52.xml"/><Relationship Id="rId2" Type="http://schemas.openxmlformats.org/officeDocument/2006/relationships/slide" Target="slides/slide4.xml"/><Relationship Id="rId16" Type="http://schemas.openxmlformats.org/officeDocument/2006/relationships/slide" Target="slides/slide49.xml"/><Relationship Id="rId1" Type="http://schemas.openxmlformats.org/officeDocument/2006/relationships/slide" Target="slides/slide3.xml"/><Relationship Id="rId6" Type="http://schemas.openxmlformats.org/officeDocument/2006/relationships/slide" Target="slides/slide19.xml"/><Relationship Id="rId11" Type="http://schemas.openxmlformats.org/officeDocument/2006/relationships/slide" Target="slides/slide36.xml"/><Relationship Id="rId5" Type="http://schemas.openxmlformats.org/officeDocument/2006/relationships/slide" Target="slides/slide18.xml"/><Relationship Id="rId15" Type="http://schemas.openxmlformats.org/officeDocument/2006/relationships/slide" Target="slides/slide48.xml"/><Relationship Id="rId10" Type="http://schemas.openxmlformats.org/officeDocument/2006/relationships/slide" Target="slides/slide34.xml"/><Relationship Id="rId4" Type="http://schemas.openxmlformats.org/officeDocument/2006/relationships/slide" Target="slides/slide16.xml"/><Relationship Id="rId9" Type="http://schemas.openxmlformats.org/officeDocument/2006/relationships/slide" Target="slides/slide28.xml"/><Relationship Id="rId14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24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24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531E4A6-D65E-4BC2-A2DF-A457F9AE6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13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9F359-167E-44D1-8479-3B5120FF10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55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74883-D1FB-4C26-AFCC-0A7FCA95BA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602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89EF7-3A2E-4AE5-893D-0DECF2AD9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555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043B-BADF-4715-942D-6A0AAE0FB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374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2EA23-406C-4F61-895E-F284222894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88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E927E-15F9-4E4D-BCF5-DD2EB62CE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46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E0AEB-82EF-4E12-9EE6-6002D4CE71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98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33D2E-EB6C-473A-8EBE-76BB59D50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61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2411D-3EF7-468E-BEE4-B4DA260F33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49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95B30-D8CA-4F67-A32C-5FFEDD073A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81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AB7A6-AA4D-4603-9DA2-FB912C3B3D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2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1E48F-5C89-440C-87E4-76745CD173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65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A2C25-385B-4093-B57D-27D7FF490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4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5E79447-6623-4F8D-AE60-590533F85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7.jpeg"/><Relationship Id="rId4" Type="http://schemas.openxmlformats.org/officeDocument/2006/relationships/image" Target="../media/image2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0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374900"/>
            <a:ext cx="7772400" cy="596900"/>
          </a:xfrm>
        </p:spPr>
        <p:txBody>
          <a:bodyPr/>
          <a:lstStyle/>
          <a:p>
            <a:pPr eaLnBrk="1" hangingPunct="1"/>
            <a:r>
              <a:rPr lang="en-US" altLang="en-US" smtClean="0"/>
              <a:t>Chapter 14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Sound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Speed of Sound, General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speed of sound is higher in solids than in gases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The molecules in a solid interact more strongly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speed is slower in liquids than in solids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Liquids are more compressible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524000" y="2103438"/>
          <a:ext cx="38100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3" imgW="1466859" imgH="457267" progId="Equation.3">
                  <p:embed/>
                </p:oleObj>
              </mc:Choice>
              <mc:Fallback>
                <p:oleObj name="Equation" r:id="rId3" imgW="1466859" imgH="45726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103438"/>
                        <a:ext cx="3810000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Speed of Sound in Air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331 m/s is the speed of sound at 0° C</a:t>
            </a:r>
          </a:p>
          <a:p>
            <a:pPr eaLnBrk="1" hangingPunct="1"/>
            <a:r>
              <a:rPr lang="en-US" altLang="en-US" smtClean="0"/>
              <a:t>T is the absolute temperature</a:t>
            </a: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619250" y="1828800"/>
          <a:ext cx="4762500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3" imgW="1581044" imgH="457267" progId="Equation.DSMT4">
                  <p:embed/>
                </p:oleObj>
              </mc:Choice>
              <mc:Fallback>
                <p:oleObj name="Equation" r:id="rId3" imgW="1581044" imgH="45726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828800"/>
                        <a:ext cx="4762500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Intensity of Sound Waves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The average </a:t>
            </a:r>
            <a:r>
              <a:rPr lang="en-US" altLang="en-US" sz="2800" i="1" smtClean="0"/>
              <a:t>intensity</a:t>
            </a:r>
            <a:r>
              <a:rPr lang="en-US" altLang="en-US" sz="2800" smtClean="0"/>
              <a:t> of a wave is the rate at which the energy flows through a unit area, A, oriented perpendicular to the direction of travel of the wave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The rate of energy transfer is the power</a:t>
            </a:r>
          </a:p>
          <a:p>
            <a:pPr eaLnBrk="1" hangingPunct="1"/>
            <a:r>
              <a:rPr lang="en-US" altLang="en-US" sz="2800" smtClean="0"/>
              <a:t>Units are W/m</a:t>
            </a:r>
            <a:r>
              <a:rPr lang="en-US" altLang="en-US" sz="2800" baseline="30000" smtClean="0"/>
              <a:t>2</a:t>
            </a:r>
            <a:endParaRPr lang="en-US" altLang="en-US" sz="2800" smtClean="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2667000" y="3810000"/>
          <a:ext cx="25781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3" imgW="1019297" imgH="400042" progId="Equation.DSMT4">
                  <p:embed/>
                </p:oleObj>
              </mc:Choice>
              <mc:Fallback>
                <p:oleObj name="Equation" r:id="rId3" imgW="1019297" imgH="40004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810000"/>
                        <a:ext cx="25781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Various Intensities of Sound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Threshold of hearing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Faintest sound most humans can hear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About 1 x 10</a:t>
            </a:r>
            <a:r>
              <a:rPr lang="en-US" altLang="en-US" sz="2400" baseline="30000" smtClean="0"/>
              <a:t>-12</a:t>
            </a:r>
            <a:r>
              <a:rPr lang="en-US" altLang="en-US" sz="2400" smtClean="0"/>
              <a:t> W/m</a:t>
            </a:r>
            <a:r>
              <a:rPr lang="en-US" altLang="en-US" sz="2400" baseline="30000" smtClean="0"/>
              <a:t>2</a:t>
            </a: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Threshold of pain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Loudest sound most humans can tolerate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About 1 W/m</a:t>
            </a:r>
            <a:r>
              <a:rPr lang="en-US" altLang="en-US" sz="2400" baseline="30000" smtClean="0"/>
              <a:t>2</a:t>
            </a: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ear is a very sensitive detector of sound waves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It can detect pressure fluctuations as small as about 3 parts in 10</a:t>
            </a:r>
            <a:r>
              <a:rPr lang="en-US" altLang="en-US" sz="2400" baseline="30000" smtClean="0"/>
              <a:t>10</a:t>
            </a:r>
            <a:endParaRPr lang="en-US" altLang="en-US" sz="24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Intensity Level of Sound Waves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sensation of loudness is logarithmic in the human hear</a:t>
            </a:r>
          </a:p>
          <a:p>
            <a:pPr eaLnBrk="1" hangingPunct="1"/>
            <a:r>
              <a:rPr lang="en-US" altLang="en-US" smtClean="0">
                <a:cs typeface="Tahoma" panose="020B0604030504040204" pitchFamily="34" charset="0"/>
              </a:rPr>
              <a:t>β is the intensity level or the decibel level of the sound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</a:t>
            </a:r>
            <a:r>
              <a:rPr lang="en-US" altLang="en-US" baseline="-25000" smtClean="0"/>
              <a:t>o</a:t>
            </a:r>
            <a:r>
              <a:rPr lang="en-US" altLang="en-US" smtClean="0"/>
              <a:t> is the threshold of hearing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895475" y="4097338"/>
          <a:ext cx="26860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3" imgW="990683" imgH="438102" progId="Equation.DSMT4">
                  <p:embed/>
                </p:oleObj>
              </mc:Choice>
              <mc:Fallback>
                <p:oleObj name="Equation" r:id="rId3" imgW="990683" imgH="43810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4097338"/>
                        <a:ext cx="2686050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Various Intensity Levels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Threshold of hearing is 0 dB</a:t>
            </a:r>
          </a:p>
          <a:p>
            <a:pPr eaLnBrk="1" hangingPunct="1"/>
            <a:r>
              <a:rPr lang="en-US" altLang="en-US" smtClean="0"/>
              <a:t>Threshold of pain is 120 dB</a:t>
            </a:r>
          </a:p>
          <a:p>
            <a:pPr eaLnBrk="1" hangingPunct="1"/>
            <a:r>
              <a:rPr lang="en-US" altLang="en-US" smtClean="0"/>
              <a:t>Jet airplanes are about 150 dB</a:t>
            </a:r>
          </a:p>
          <a:p>
            <a:pPr eaLnBrk="1" hangingPunct="1"/>
            <a:r>
              <a:rPr lang="en-US" altLang="en-US" smtClean="0"/>
              <a:t>Table 14.2 lists intensity levels of various sounds</a:t>
            </a:r>
          </a:p>
          <a:p>
            <a:pPr lvl="1" eaLnBrk="1" hangingPunct="1"/>
            <a:r>
              <a:rPr lang="en-US" altLang="en-US" smtClean="0"/>
              <a:t>Multiplying a given intensity by 10 adds 10 dB to the intensity level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Spherical Waves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3434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 spherical wave propagates radially outward from the oscillating sphere</a:t>
            </a:r>
          </a:p>
          <a:p>
            <a:pPr eaLnBrk="1" hangingPunct="1"/>
            <a:r>
              <a:rPr lang="en-US" altLang="en-US" sz="2800" smtClean="0"/>
              <a:t>The energy propagates equally in all directions</a:t>
            </a:r>
          </a:p>
          <a:p>
            <a:pPr eaLnBrk="1" hangingPunct="1"/>
            <a:r>
              <a:rPr lang="en-US" altLang="en-US" sz="2800" smtClean="0"/>
              <a:t>The intensity is</a:t>
            </a:r>
          </a:p>
          <a:p>
            <a:pPr eaLnBrk="1" hangingPunct="1"/>
            <a:endParaRPr lang="en-US" altLang="en-US" sz="2800" smtClean="0"/>
          </a:p>
        </p:txBody>
      </p:sp>
      <p:graphicFrame>
        <p:nvGraphicFramePr>
          <p:cNvPr id="18436" name="Object 5"/>
          <p:cNvGraphicFramePr>
            <a:graphicFrameLocks noChangeAspect="1"/>
          </p:cNvGraphicFramePr>
          <p:nvPr/>
        </p:nvGraphicFramePr>
        <p:xfrm>
          <a:off x="1752600" y="5486400"/>
          <a:ext cx="30829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3" imgW="1124034" imgH="400042" progId="Equation.DSMT4">
                  <p:embed/>
                </p:oleObj>
              </mc:Choice>
              <mc:Fallback>
                <p:oleObj name="Equation" r:id="rId3" imgW="1124034" imgH="40004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486400"/>
                        <a:ext cx="3082925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8" descr="D:\chapter14\1404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0363" y="2017713"/>
            <a:ext cx="32194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Intensity of a Point Source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Since the intensity varies as 1/r</a:t>
            </a:r>
            <a:r>
              <a:rPr lang="en-US" altLang="en-US" sz="2800" baseline="30000" smtClean="0"/>
              <a:t>2</a:t>
            </a:r>
            <a:r>
              <a:rPr lang="en-US" altLang="en-US" sz="2800" smtClean="0"/>
              <a:t>, this is an </a:t>
            </a:r>
            <a:r>
              <a:rPr lang="en-US" altLang="en-US" sz="2800" i="1" smtClean="0"/>
              <a:t>inverse square relationship</a:t>
            </a:r>
            <a:endParaRPr lang="en-US" altLang="en-US" sz="2800" smtClean="0"/>
          </a:p>
          <a:p>
            <a:pPr eaLnBrk="1" hangingPunct="1"/>
            <a:r>
              <a:rPr lang="en-US" altLang="en-US" sz="2800" smtClean="0"/>
              <a:t>The average power is the same through any spherical surface centered on the source</a:t>
            </a:r>
          </a:p>
          <a:p>
            <a:pPr eaLnBrk="1" hangingPunct="1"/>
            <a:r>
              <a:rPr lang="en-US" altLang="en-US" sz="2800" smtClean="0"/>
              <a:t>To compare intensities at two locations, the inverse square relationship can be used</a:t>
            </a:r>
          </a:p>
          <a:p>
            <a:pPr eaLnBrk="1" hangingPunct="1"/>
            <a:endParaRPr lang="en-US" altLang="en-US" sz="2800" smtClean="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073400" y="5257800"/>
          <a:ext cx="162560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3" imgW="562017" imgH="447550" progId="Equation.DSMT4">
                  <p:embed/>
                </p:oleObj>
              </mc:Choice>
              <mc:Fallback>
                <p:oleObj name="Equation" r:id="rId3" imgW="562017" imgH="44755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5257800"/>
                        <a:ext cx="1625600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Representations of Waves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017713"/>
            <a:ext cx="457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i="1" smtClean="0"/>
              <a:t>Wave fronts</a:t>
            </a:r>
            <a:r>
              <a:rPr lang="en-US" altLang="en-US" sz="2800" smtClean="0"/>
              <a:t> are the concentric arcs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The distance between successive wave fronts is the wavelength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i="1" smtClean="0"/>
              <a:t>Rays</a:t>
            </a:r>
            <a:r>
              <a:rPr lang="en-US" altLang="en-US" sz="2800" smtClean="0"/>
              <a:t> are the radial lines pointing out from the source and perpendicular to the wave fronts</a:t>
            </a:r>
            <a:endParaRPr lang="en-US" altLang="en-US" sz="2800" i="1" smtClean="0"/>
          </a:p>
        </p:txBody>
      </p:sp>
      <p:pic>
        <p:nvPicPr>
          <p:cNvPr id="20484" name="Picture 7" descr="D:\chapter14\1405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9300" y="2017713"/>
            <a:ext cx="2439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Plane Wave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Far away from the source, the wave fronts are nearly parallel planes</a:t>
            </a:r>
          </a:p>
          <a:p>
            <a:pPr eaLnBrk="1" hangingPunct="1"/>
            <a:r>
              <a:rPr lang="en-US" altLang="en-US" sz="2400" smtClean="0"/>
              <a:t>The rays are nearly parallel lines</a:t>
            </a:r>
          </a:p>
          <a:p>
            <a:pPr eaLnBrk="1" hangingPunct="1"/>
            <a:r>
              <a:rPr lang="en-US" altLang="en-US" sz="2400" smtClean="0"/>
              <a:t>A small segment of the wave front is approximately a plane wave</a:t>
            </a:r>
          </a:p>
        </p:txBody>
      </p:sp>
      <p:pic>
        <p:nvPicPr>
          <p:cNvPr id="21508" name="Picture 7" descr="D:\chapter14\1406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038350"/>
            <a:ext cx="3810000" cy="4073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Producing a Sound Wave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Sound waves are longitudinal waves traveling through a medium</a:t>
            </a:r>
          </a:p>
          <a:p>
            <a:pPr eaLnBrk="1" hangingPunct="1"/>
            <a:r>
              <a:rPr lang="en-US" altLang="en-US" sz="2800" smtClean="0"/>
              <a:t>A tuning fork can be used as an example of producing a sound wave</a:t>
            </a:r>
          </a:p>
        </p:txBody>
      </p:sp>
      <p:pic>
        <p:nvPicPr>
          <p:cNvPr id="4100" name="Picture 6" descr="D:\chapter14\1401c.jpg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2688" y="4254500"/>
            <a:ext cx="7772400" cy="177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Doppler Effect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 Doppler effect is experienced whenever there is relative motion between a source of waves and an observer.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When the source and the observer are moving toward each other, the observer hears a higher frequency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When the source and the observer are moving away from each other, the observer hears a lower frequency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Doppler Effect, cont.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Although the Doppler Effect is commonly experienced with sound waves, it is a phenomena common to all waves</a:t>
            </a:r>
          </a:p>
          <a:p>
            <a:pPr eaLnBrk="1" hangingPunct="1"/>
            <a:r>
              <a:rPr lang="en-US" altLang="en-US" smtClean="0"/>
              <a:t>Assumptions:</a:t>
            </a:r>
          </a:p>
          <a:p>
            <a:pPr lvl="1" eaLnBrk="1" hangingPunct="1"/>
            <a:r>
              <a:rPr lang="en-US" altLang="en-US" smtClean="0"/>
              <a:t>The air is stationary</a:t>
            </a:r>
          </a:p>
          <a:p>
            <a:pPr lvl="1" eaLnBrk="1" hangingPunct="1"/>
            <a:r>
              <a:rPr lang="en-US" altLang="en-US" smtClean="0"/>
              <a:t>All speed measurements are made relative to the stationary medium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Doppler Effect, Case 1 </a:t>
            </a:r>
            <a:br>
              <a:rPr lang="en-US" altLang="en-US" smtClean="0"/>
            </a:br>
            <a:r>
              <a:rPr lang="en-US" altLang="en-US" smtClean="0"/>
              <a:t>(Observer Toward Source)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657600" cy="4114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An observer is moving toward a stationary source</a:t>
            </a:r>
          </a:p>
          <a:p>
            <a:pPr eaLnBrk="1" hangingPunct="1"/>
            <a:r>
              <a:rPr lang="en-US" altLang="en-US" sz="2400" smtClean="0"/>
              <a:t>Due to his movement, the observer detects an additional number of wave fronts</a:t>
            </a:r>
          </a:p>
          <a:p>
            <a:pPr eaLnBrk="1" hangingPunct="1"/>
            <a:r>
              <a:rPr lang="en-US" altLang="en-US" sz="2400" smtClean="0"/>
              <a:t>The frequency heard is increased</a:t>
            </a:r>
          </a:p>
        </p:txBody>
      </p:sp>
      <p:pic>
        <p:nvPicPr>
          <p:cNvPr id="24580" name="Picture 9" descr="D:\chapter14\1408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936875"/>
            <a:ext cx="3810000" cy="2274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Doppler Effect, Case 1</a:t>
            </a:r>
            <a:br>
              <a:rPr lang="en-US" altLang="en-US" smtClean="0"/>
            </a:br>
            <a:r>
              <a:rPr lang="en-US" altLang="en-US" sz="3800" smtClean="0"/>
              <a:t>(Observer Away from Source)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An observer is moving away from a stationary source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observer detects fewer wave fronts per second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frequency appears lower</a:t>
            </a:r>
          </a:p>
        </p:txBody>
      </p:sp>
      <p:pic>
        <p:nvPicPr>
          <p:cNvPr id="25604" name="Picture 8" descr="D:\chapter14\1409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884488"/>
            <a:ext cx="3810000" cy="2381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Doppler Effect, Case 1 – Equation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When moving toward the stationary source, the observed frequency is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When moving away from the stationary source, substitute –v</a:t>
            </a:r>
            <a:r>
              <a:rPr lang="en-US" altLang="en-US" sz="2800" baseline="-25000" smtClean="0"/>
              <a:t>o</a:t>
            </a:r>
            <a:r>
              <a:rPr lang="en-US" altLang="en-US" sz="2800" smtClean="0"/>
              <a:t> for v</a:t>
            </a:r>
            <a:r>
              <a:rPr lang="en-US" altLang="en-US" sz="2800" baseline="-25000" smtClean="0"/>
              <a:t>o</a:t>
            </a:r>
            <a:r>
              <a:rPr lang="en-US" altLang="en-US" sz="2800" smtClean="0"/>
              <a:t> in the above equation</a:t>
            </a:r>
          </a:p>
          <a:p>
            <a:pPr eaLnBrk="1" hangingPunct="1"/>
            <a:endParaRPr lang="en-US" altLang="en-US" sz="2800" smtClean="0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2667000" y="3124200"/>
          <a:ext cx="30480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Equation" r:id="rId3" imgW="1206500" imgH="457200" progId="Equation.DSMT4">
                  <p:embed/>
                </p:oleObj>
              </mc:Choice>
              <mc:Fallback>
                <p:oleObj name="Equation" r:id="rId3" imgW="12065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124200"/>
                        <a:ext cx="30480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Doppler Effect, Case 2 (Source in Motion)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114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As the source moves toward the observer (A), the wavelength appears shorter and the frequency increases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As the source moves away from the observer (B), the wavelength appears longer and the frequency appears to be lower</a:t>
            </a:r>
          </a:p>
        </p:txBody>
      </p:sp>
      <p:pic>
        <p:nvPicPr>
          <p:cNvPr id="27652" name="Picture 8" descr="D:\chapter14\1410a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439988"/>
            <a:ext cx="3810000" cy="3268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Doppler Effect, Source Moving – Equation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Use the –v</a:t>
            </a:r>
            <a:r>
              <a:rPr lang="en-US" altLang="en-US" baseline="-25000" smtClean="0"/>
              <a:t>s</a:t>
            </a:r>
            <a:r>
              <a:rPr lang="en-US" altLang="en-US" smtClean="0"/>
              <a:t> when the source is moving toward the observer and +v</a:t>
            </a:r>
            <a:r>
              <a:rPr lang="en-US" altLang="en-US" baseline="-25000" smtClean="0"/>
              <a:t>s</a:t>
            </a:r>
            <a:r>
              <a:rPr lang="en-US" altLang="en-US" smtClean="0"/>
              <a:t> when the source is moving away from the observer</a:t>
            </a: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1981200" y="1981200"/>
          <a:ext cx="3325813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Equation" r:id="rId3" imgW="1200157" imgH="476163" progId="Equation.DSMT4">
                  <p:embed/>
                </p:oleObj>
              </mc:Choice>
              <mc:Fallback>
                <p:oleObj name="Equation" r:id="rId3" imgW="1200157" imgH="47616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81200"/>
                        <a:ext cx="3325813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Doppler Effect, General Case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Both the source and the observer could be moving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Use positive values of v</a:t>
            </a:r>
            <a:r>
              <a:rPr lang="en-US" altLang="en-US" sz="2800" baseline="-25000" smtClean="0"/>
              <a:t>o</a:t>
            </a:r>
            <a:r>
              <a:rPr lang="en-US" altLang="en-US" sz="2800" smtClean="0"/>
              <a:t> and v</a:t>
            </a:r>
            <a:r>
              <a:rPr lang="en-US" altLang="en-US" sz="2800" baseline="-25000" smtClean="0"/>
              <a:t>s</a:t>
            </a:r>
            <a:r>
              <a:rPr lang="en-US" altLang="en-US" sz="2800" smtClean="0"/>
              <a:t> if the motion is toward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Frequency appears higher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Use negative values of v</a:t>
            </a:r>
            <a:r>
              <a:rPr lang="en-US" altLang="en-US" sz="2800" baseline="-25000" smtClean="0"/>
              <a:t>o</a:t>
            </a:r>
            <a:r>
              <a:rPr lang="en-US" altLang="en-US" sz="2800" smtClean="0"/>
              <a:t> and v</a:t>
            </a:r>
            <a:r>
              <a:rPr lang="en-US" altLang="en-US" sz="2800" baseline="-25000" smtClean="0"/>
              <a:t>s</a:t>
            </a:r>
            <a:r>
              <a:rPr lang="en-US" altLang="en-US" sz="2800" smtClean="0"/>
              <a:t> if the motion is away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Frequency appears lower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2362200" y="2819400"/>
          <a:ext cx="27400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Equation" r:id="rId3" imgW="1200157" imgH="476163" progId="Equation.DSMT4">
                  <p:embed/>
                </p:oleObj>
              </mc:Choice>
              <mc:Fallback>
                <p:oleObj name="Equation" r:id="rId3" imgW="1200157" imgH="47616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19400"/>
                        <a:ext cx="2740025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Shock Waves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505200" cy="4114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A shock wave results when the source velocity exceeds the speed of the wave itself</a:t>
            </a:r>
          </a:p>
          <a:p>
            <a:pPr eaLnBrk="1" hangingPunct="1"/>
            <a:r>
              <a:rPr lang="en-US" altLang="en-US" sz="2400" smtClean="0"/>
              <a:t>The circles represent the wave fronts emitted by the source</a:t>
            </a:r>
          </a:p>
        </p:txBody>
      </p:sp>
      <p:pic>
        <p:nvPicPr>
          <p:cNvPr id="30724" name="Picture 8" descr="D:\chapter14\1411a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198688"/>
            <a:ext cx="3810000" cy="3751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Shock Waves, cont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 altLang="en-US" smtClean="0"/>
              <a:t>Tangent lines are drawn from S</a:t>
            </a:r>
            <a:r>
              <a:rPr lang="en-US" altLang="en-US" baseline="-25000" smtClean="0"/>
              <a:t>n</a:t>
            </a:r>
            <a:r>
              <a:rPr lang="en-US" altLang="en-US" smtClean="0"/>
              <a:t> to the wave front centered on S</a:t>
            </a:r>
            <a:r>
              <a:rPr lang="en-US" altLang="en-US" baseline="-25000" smtClean="0"/>
              <a:t>o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The angle between one of these tangent lines and the direction of travel is given by sin </a:t>
            </a:r>
            <a:r>
              <a:rPr lang="en-US" altLang="en-US" smtClean="0">
                <a:cs typeface="Tahoma" panose="020B0604030504040204" pitchFamily="34" charset="0"/>
              </a:rPr>
              <a:t>θ = v / v</a:t>
            </a:r>
            <a:r>
              <a:rPr lang="en-US" altLang="en-US" baseline="-25000" smtClean="0">
                <a:cs typeface="Tahoma" panose="020B0604030504040204" pitchFamily="34" charset="0"/>
              </a:rPr>
              <a:t>s</a:t>
            </a:r>
            <a:endParaRPr lang="en-US" altLang="en-US" smtClean="0"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mtClean="0">
                <a:cs typeface="Tahoma" panose="020B0604030504040204" pitchFamily="34" charset="0"/>
              </a:rPr>
              <a:t>The ratio v/v</a:t>
            </a:r>
            <a:r>
              <a:rPr lang="en-US" altLang="en-US" baseline="-25000" smtClean="0">
                <a:cs typeface="Tahoma" panose="020B0604030504040204" pitchFamily="34" charset="0"/>
              </a:rPr>
              <a:t>s</a:t>
            </a:r>
            <a:r>
              <a:rPr lang="en-US" altLang="en-US" smtClean="0">
                <a:cs typeface="Tahoma" panose="020B0604030504040204" pitchFamily="34" charset="0"/>
              </a:rPr>
              <a:t> is called the </a:t>
            </a:r>
            <a:r>
              <a:rPr lang="en-US" altLang="en-US" i="1" smtClean="0">
                <a:cs typeface="Tahoma" panose="020B0604030504040204" pitchFamily="34" charset="0"/>
              </a:rPr>
              <a:t>Mach Number</a:t>
            </a:r>
            <a:endParaRPr lang="en-US" altLang="en-US" smtClean="0"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mtClean="0">
                <a:cs typeface="Tahoma" panose="020B0604030504040204" pitchFamily="34" charset="0"/>
              </a:rPr>
              <a:t>The conical wave front is the </a:t>
            </a:r>
            <a:r>
              <a:rPr lang="en-US" altLang="en-US" i="1" smtClean="0">
                <a:cs typeface="Tahoma" panose="020B0604030504040204" pitchFamily="34" charset="0"/>
              </a:rPr>
              <a:t>shock wave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Using a Tuning Fork to Produce a Sound Wave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953000" cy="4572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A tuning fork will produce a pure musical note</a:t>
            </a:r>
          </a:p>
          <a:p>
            <a:pPr eaLnBrk="1" hangingPunct="1"/>
            <a:r>
              <a:rPr lang="en-US" altLang="en-US" sz="2400" smtClean="0"/>
              <a:t>As the tines vibrate, they disturb the air near them</a:t>
            </a:r>
          </a:p>
          <a:p>
            <a:pPr eaLnBrk="1" hangingPunct="1"/>
            <a:r>
              <a:rPr lang="en-US" altLang="en-US" sz="2400" smtClean="0"/>
              <a:t>As the tine swings to the right, it forces the air molecules near it closer together</a:t>
            </a:r>
          </a:p>
          <a:p>
            <a:pPr eaLnBrk="1" hangingPunct="1"/>
            <a:r>
              <a:rPr lang="en-US" altLang="en-US" sz="2400" smtClean="0"/>
              <a:t>This produces a high density area in the air</a:t>
            </a:r>
          </a:p>
          <a:p>
            <a:pPr lvl="1" eaLnBrk="1" hangingPunct="1"/>
            <a:r>
              <a:rPr lang="en-US" altLang="en-US" sz="2000" smtClean="0"/>
              <a:t>This is an area of compression</a:t>
            </a:r>
          </a:p>
        </p:txBody>
      </p:sp>
      <p:pic>
        <p:nvPicPr>
          <p:cNvPr id="5124" name="Picture 7" descr="D:\chapter14\1401a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1188" y="2017713"/>
            <a:ext cx="2716212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Shock Waves, final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Shock waves carry energy concentrated on the surface of the cone, with correspondingly great pressure variations</a:t>
            </a:r>
          </a:p>
          <a:p>
            <a:pPr eaLnBrk="1" hangingPunct="1"/>
            <a:r>
              <a:rPr lang="en-US" altLang="en-US" sz="2400" smtClean="0"/>
              <a:t>A jet produces a shock wave seen as a fog</a:t>
            </a:r>
          </a:p>
          <a:p>
            <a:pPr eaLnBrk="1" hangingPunct="1"/>
            <a:endParaRPr lang="en-US" altLang="en-US" sz="2400" smtClean="0"/>
          </a:p>
        </p:txBody>
      </p:sp>
      <p:pic>
        <p:nvPicPr>
          <p:cNvPr id="32772" name="Picture 6" descr="D:\chapter14\1413b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117725"/>
            <a:ext cx="3810000" cy="3913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Interference of Sound Waves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Sound waves interfere</a:t>
            </a:r>
          </a:p>
          <a:p>
            <a:pPr lvl="1" eaLnBrk="1" hangingPunct="1"/>
            <a:r>
              <a:rPr lang="en-US" altLang="en-US" sz="2400" smtClean="0"/>
              <a:t>Constructive interference occurs when the path difference between two waves’ motion is zero or some integer multiple of wavelengths</a:t>
            </a:r>
          </a:p>
          <a:p>
            <a:pPr lvl="2" eaLnBrk="1" hangingPunct="1"/>
            <a:r>
              <a:rPr lang="en-US" altLang="en-US" sz="2000" smtClean="0"/>
              <a:t>path difference = n</a:t>
            </a:r>
            <a:r>
              <a:rPr lang="en-US" altLang="en-US" sz="2000" smtClean="0">
                <a:cs typeface="Tahoma" panose="020B0604030504040204" pitchFamily="34" charset="0"/>
              </a:rPr>
              <a:t>λ</a:t>
            </a:r>
            <a:endParaRPr lang="en-US" altLang="en-US" sz="2000" smtClean="0"/>
          </a:p>
          <a:p>
            <a:pPr lvl="1" eaLnBrk="1" hangingPunct="1"/>
            <a:r>
              <a:rPr lang="en-US" altLang="en-US" sz="2400" smtClean="0"/>
              <a:t>Destructive interference occurs when the path difference between two waves’ motion is an odd half wavelength</a:t>
            </a:r>
          </a:p>
          <a:p>
            <a:pPr lvl="2" eaLnBrk="1" hangingPunct="1"/>
            <a:r>
              <a:rPr lang="en-US" altLang="en-US" sz="2000" smtClean="0"/>
              <a:t>path difference = (n + </a:t>
            </a:r>
            <a:r>
              <a:rPr lang="en-US" altLang="en-US" sz="2000" smtClean="0">
                <a:cs typeface="Tahoma" panose="020B0604030504040204" pitchFamily="34" charset="0"/>
              </a:rPr>
              <a:t>½)λ</a:t>
            </a:r>
            <a:endParaRPr lang="en-US" altLang="en-US" sz="2000" smtClean="0"/>
          </a:p>
          <a:p>
            <a:pPr lvl="2" eaLnBrk="1" hangingPunct="1"/>
            <a:endParaRPr lang="en-US" altLang="en-US" sz="200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Standing Waves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When a traveling wave reflects back on itself, it creates traveling waves in both directions</a:t>
            </a:r>
          </a:p>
          <a:p>
            <a:pPr eaLnBrk="1" hangingPunct="1"/>
            <a:r>
              <a:rPr lang="en-US" altLang="en-US" sz="2800" smtClean="0"/>
              <a:t>The wave and its reflection interfere according to the superposition principle</a:t>
            </a:r>
          </a:p>
          <a:p>
            <a:pPr eaLnBrk="1" hangingPunct="1"/>
            <a:r>
              <a:rPr lang="en-US" altLang="en-US" sz="2800" smtClean="0"/>
              <a:t>With exactly the right frequency, the wave will appear to stand still</a:t>
            </a:r>
          </a:p>
          <a:p>
            <a:pPr lvl="1" eaLnBrk="1" hangingPunct="1"/>
            <a:r>
              <a:rPr lang="en-US" altLang="en-US" sz="2400" smtClean="0"/>
              <a:t>This is called a </a:t>
            </a:r>
            <a:r>
              <a:rPr lang="en-US" altLang="en-US" sz="2400" i="1" smtClean="0"/>
              <a:t>standing wave</a:t>
            </a:r>
            <a:endParaRPr lang="en-US" altLang="en-US" sz="240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Standing Waves, cont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A </a:t>
            </a:r>
            <a:r>
              <a:rPr lang="en-US" altLang="en-US" sz="2800" i="1" smtClean="0"/>
              <a:t>node</a:t>
            </a:r>
            <a:r>
              <a:rPr lang="en-US" altLang="en-US" sz="2800" smtClean="0"/>
              <a:t> occurs where the two traveling waves have the same magnitude of displacement, but the displacements are in opposite directions</a:t>
            </a:r>
          </a:p>
          <a:p>
            <a:pPr lvl="1" eaLnBrk="1" hangingPunct="1"/>
            <a:r>
              <a:rPr lang="en-US" altLang="en-US" sz="2400" smtClean="0"/>
              <a:t>Net displacement is zero at that point</a:t>
            </a:r>
          </a:p>
          <a:p>
            <a:pPr lvl="1" eaLnBrk="1" hangingPunct="1"/>
            <a:r>
              <a:rPr lang="en-US" altLang="en-US" sz="2400" smtClean="0"/>
              <a:t>The distance between two nodes is </a:t>
            </a:r>
            <a:r>
              <a:rPr lang="en-US" altLang="en-US" sz="2400" smtClean="0">
                <a:cs typeface="Tahoma" panose="020B0604030504040204" pitchFamily="34" charset="0"/>
              </a:rPr>
              <a:t>½λ</a:t>
            </a:r>
            <a:endParaRPr lang="en-US" altLang="en-US" sz="2400" smtClean="0"/>
          </a:p>
          <a:p>
            <a:pPr eaLnBrk="1" hangingPunct="1"/>
            <a:r>
              <a:rPr lang="en-US" altLang="en-US" sz="2800" smtClean="0"/>
              <a:t>An </a:t>
            </a:r>
            <a:r>
              <a:rPr lang="en-US" altLang="en-US" sz="2800" i="1" smtClean="0"/>
              <a:t>antinode</a:t>
            </a:r>
            <a:r>
              <a:rPr lang="en-US" altLang="en-US" sz="2800" smtClean="0"/>
              <a:t> occurs where the standing wave vibrates at maximum amplitude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Standing Waves on a String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Nodes must occur at the ends of the string because these points are fixed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36868" name="Picture 9" descr="D:\chapter14\1417.jpg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5638" y="2017713"/>
            <a:ext cx="3744912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Standing Waves, cont.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pink arrows indicate the direction of motion of the parts of the string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All points on the string oscillate together vertically with the same frequency, but different points have different amplitudes of motion</a:t>
            </a:r>
          </a:p>
        </p:txBody>
      </p:sp>
      <p:pic>
        <p:nvPicPr>
          <p:cNvPr id="37892" name="Picture 6" descr="D:\chapter14\1417a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2017713"/>
            <a:ext cx="1643062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Standing Waves on a String, final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The lowest frequency of vibration (b) is called the </a:t>
            </a:r>
            <a:r>
              <a:rPr lang="en-US" altLang="en-US" sz="2800" i="1" smtClean="0"/>
              <a:t>fundamental frequency</a:t>
            </a:r>
            <a:endParaRPr lang="en-US" altLang="en-US" sz="2800" smtClean="0"/>
          </a:p>
          <a:p>
            <a:pPr eaLnBrk="1" hangingPunct="1"/>
            <a:endParaRPr lang="en-US" altLang="en-US" sz="2800" smtClean="0"/>
          </a:p>
        </p:txBody>
      </p:sp>
      <p:graphicFrame>
        <p:nvGraphicFramePr>
          <p:cNvPr id="38916" name="Object 6"/>
          <p:cNvGraphicFramePr>
            <a:graphicFrameLocks noChangeAspect="1"/>
          </p:cNvGraphicFramePr>
          <p:nvPr/>
        </p:nvGraphicFramePr>
        <p:xfrm>
          <a:off x="1524000" y="4800600"/>
          <a:ext cx="32988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Equation" r:id="rId3" imgW="1333508" imgH="457267" progId="Equation.DSMT4">
                  <p:embed/>
                </p:oleObj>
              </mc:Choice>
              <mc:Fallback>
                <p:oleObj name="Equation" r:id="rId3" imgW="1333508" imgH="457267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800600"/>
                        <a:ext cx="32988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7" name="Picture 9" descr="D:\chapter14\1418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774950"/>
            <a:ext cx="3810000" cy="2598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Standing Waves on a String – Frequencies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ƒ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, ƒ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, ƒ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 form a harmonic series</a:t>
            </a:r>
          </a:p>
          <a:p>
            <a:pPr lvl="1" eaLnBrk="1" hangingPunct="1"/>
            <a:r>
              <a:rPr lang="en-US" altLang="en-US" sz="2400" smtClean="0"/>
              <a:t>ƒ</a:t>
            </a:r>
            <a:r>
              <a:rPr lang="en-US" altLang="en-US" sz="2400" baseline="-25000" smtClean="0"/>
              <a:t>1 </a:t>
            </a:r>
            <a:r>
              <a:rPr lang="en-US" altLang="en-US" sz="2400" smtClean="0"/>
              <a:t> is the fundamental and also the first harmonic</a:t>
            </a:r>
          </a:p>
          <a:p>
            <a:pPr lvl="1" eaLnBrk="1" hangingPunct="1"/>
            <a:r>
              <a:rPr lang="en-US" altLang="en-US" sz="2400" smtClean="0"/>
              <a:t>ƒ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 is the second harmonic</a:t>
            </a:r>
          </a:p>
          <a:p>
            <a:pPr eaLnBrk="1" hangingPunct="1"/>
            <a:r>
              <a:rPr lang="en-US" altLang="en-US" sz="2800" smtClean="0"/>
              <a:t>Waves in the string that are not in the harmonic series are quickly damped out</a:t>
            </a:r>
          </a:p>
          <a:p>
            <a:pPr lvl="1" eaLnBrk="1" hangingPunct="1"/>
            <a:r>
              <a:rPr lang="en-US" altLang="en-US" sz="2400" smtClean="0"/>
              <a:t>In effect, when the string is disturbed, it “selects” the standing wave frequencies</a:t>
            </a:r>
          </a:p>
          <a:p>
            <a:pPr lvl="1" eaLnBrk="1" hangingPunct="1"/>
            <a:endParaRPr lang="en-US" altLang="en-US" sz="2400" baseline="-2500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Forced Vibrations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system with a driving force will force a vibration at its frequency</a:t>
            </a:r>
          </a:p>
          <a:p>
            <a:pPr eaLnBrk="1" hangingPunct="1"/>
            <a:r>
              <a:rPr lang="en-US" altLang="en-US" smtClean="0"/>
              <a:t>When the frequency of the driving force equals the natural frequency of the system, the system is said to be in </a:t>
            </a:r>
            <a:r>
              <a:rPr lang="en-US" altLang="en-US" i="1" smtClean="0"/>
              <a:t>resonance</a:t>
            </a:r>
            <a:endParaRPr lang="en-US" alt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 Example of Resonance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Pendulum A is set in motion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others begin to vibrate due to the  vibrations in the flexible beam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Pendulum C oscillates at the greatest amplitude since its length, and therefore frequency, matches that of A</a:t>
            </a:r>
          </a:p>
        </p:txBody>
      </p:sp>
      <p:pic>
        <p:nvPicPr>
          <p:cNvPr id="41988" name="Picture 8" descr="D:\chapter14\1420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4338" y="2017713"/>
            <a:ext cx="31115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Using a Tuning Fork, cont.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532312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As the tine moves toward the left, the air molecules to the right of the tine spread out</a:t>
            </a:r>
          </a:p>
          <a:p>
            <a:pPr eaLnBrk="1" hangingPunct="1"/>
            <a:r>
              <a:rPr lang="en-US" altLang="en-US" sz="2800" smtClean="0"/>
              <a:t>This produces an area of low density</a:t>
            </a:r>
          </a:p>
          <a:p>
            <a:pPr lvl="1" eaLnBrk="1" hangingPunct="1"/>
            <a:r>
              <a:rPr lang="en-US" altLang="en-US" sz="2400" smtClean="0"/>
              <a:t>This area is called a </a:t>
            </a:r>
            <a:r>
              <a:rPr lang="en-US" altLang="en-US" sz="2400" i="1" smtClean="0"/>
              <a:t>rarefaction</a:t>
            </a:r>
            <a:endParaRPr lang="en-US" altLang="en-US" sz="2400" smtClean="0"/>
          </a:p>
        </p:txBody>
      </p:sp>
      <p:pic>
        <p:nvPicPr>
          <p:cNvPr id="6148" name="Picture 7" descr="D:\chapter14\1401b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1350" y="2017713"/>
            <a:ext cx="26558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Other Examples of Resonance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Child being pushed on a swing</a:t>
            </a:r>
          </a:p>
          <a:p>
            <a:pPr eaLnBrk="1" hangingPunct="1"/>
            <a:r>
              <a:rPr lang="en-US" altLang="en-US" smtClean="0"/>
              <a:t>Shattering glasses</a:t>
            </a:r>
          </a:p>
          <a:p>
            <a:pPr eaLnBrk="1" hangingPunct="1"/>
            <a:r>
              <a:rPr lang="en-US" altLang="en-US" smtClean="0"/>
              <a:t>Tacoma Narrows Bridge collapse due to oscillations by the wind</a:t>
            </a:r>
          </a:p>
          <a:p>
            <a:pPr eaLnBrk="1" hangingPunct="1"/>
            <a:r>
              <a:rPr lang="en-US" altLang="en-US" smtClean="0"/>
              <a:t>Upper deck of the Nimitz Freeway collapse due to the Loma Prieta earthquake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Standing Waves in Air Columns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If one end of the air column is closed, a node must exist at this end since the movement of the air is restricted</a:t>
            </a:r>
          </a:p>
          <a:p>
            <a:pPr eaLnBrk="1" hangingPunct="1"/>
            <a:r>
              <a:rPr lang="en-US" altLang="en-US" smtClean="0"/>
              <a:t>If the end is open, the elements of the air have complete freedom of movement and an antinode exists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Tube Open at Both Ends</a:t>
            </a:r>
          </a:p>
        </p:txBody>
      </p:sp>
      <p:pic>
        <p:nvPicPr>
          <p:cNvPr id="45059" name="Picture 7" descr="D:\chapter14\142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1200"/>
            <a:ext cx="8964612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Resonance in Air Column Open at Both Ends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a pipe open at both ends, the natural frequency of vibration forms a series whose harmonics are equal to integral multiples of the fundamental frequency</a:t>
            </a:r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1752600" y="4572000"/>
          <a:ext cx="577056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Equation" r:id="rId3" imgW="2276411" imgH="400042" progId="Equation.DSMT4">
                  <p:embed/>
                </p:oleObj>
              </mc:Choice>
              <mc:Fallback>
                <p:oleObj name="Equation" r:id="rId3" imgW="2276411" imgH="40004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572000"/>
                        <a:ext cx="5770563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Tube Closed at One End</a:t>
            </a:r>
          </a:p>
        </p:txBody>
      </p:sp>
      <p:pic>
        <p:nvPicPr>
          <p:cNvPr id="47107" name="Picture 4" descr="D:\chapter14\142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38400"/>
            <a:ext cx="8964612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Resonance in an Air Column Closed at One End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closed end must be a node</a:t>
            </a:r>
          </a:p>
          <a:p>
            <a:pPr eaLnBrk="1" hangingPunct="1"/>
            <a:r>
              <a:rPr lang="en-US" altLang="en-US" smtClean="0"/>
              <a:t>The open end is an antinode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There are no even multiples of the fundamental harmonic</a:t>
            </a:r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1676400" y="3200400"/>
          <a:ext cx="6270625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Equation" r:id="rId3" imgW="2209736" imgH="400042" progId="Equation.DSMT4">
                  <p:embed/>
                </p:oleObj>
              </mc:Choice>
              <mc:Fallback>
                <p:oleObj name="Equation" r:id="rId3" imgW="2209736" imgH="40004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00400"/>
                        <a:ext cx="6270625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Beats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i="1" smtClean="0"/>
              <a:t>Beats</a:t>
            </a:r>
            <a:r>
              <a:rPr lang="en-US" altLang="en-US" sz="2400" smtClean="0"/>
              <a:t> are alternations in loudness, due to interference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Waves have slightly different frequencies and the time between constructive and destructive interference alternates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</a:t>
            </a:r>
            <a:r>
              <a:rPr lang="en-US" altLang="en-US" sz="2400" b="1" smtClean="0"/>
              <a:t>beat frequency</a:t>
            </a:r>
            <a:r>
              <a:rPr lang="en-US" altLang="en-US" sz="2400" smtClean="0"/>
              <a:t> equals the difference in frequency between the two sources: </a:t>
            </a:r>
          </a:p>
        </p:txBody>
      </p:sp>
      <p:pic>
        <p:nvPicPr>
          <p:cNvPr id="49156" name="Picture 7" descr="D:\chapter14\1425.jpg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4630738"/>
            <a:ext cx="4800600" cy="2227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9157" name="Object 8"/>
          <p:cNvGraphicFramePr>
            <a:graphicFrameLocks noChangeAspect="1"/>
          </p:cNvGraphicFramePr>
          <p:nvPr/>
        </p:nvGraphicFramePr>
        <p:xfrm>
          <a:off x="6400800" y="5181600"/>
          <a:ext cx="2324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Equation" r:id="rId4" imgW="990170" imgH="253890" progId="Equation.DSMT4">
                  <p:embed/>
                </p:oleObj>
              </mc:Choice>
              <mc:Fallback>
                <p:oleObj name="Equation" r:id="rId4" imgW="990170" imgH="25389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181600"/>
                        <a:ext cx="23241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Quality of Sound –</a:t>
            </a:r>
            <a:br>
              <a:rPr lang="en-US" altLang="en-US" smtClean="0"/>
            </a:br>
            <a:r>
              <a:rPr lang="en-US" altLang="en-US" smtClean="0"/>
              <a:t>Tuning Fork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Tuning fork produces only the fundamental frequency</a:t>
            </a:r>
          </a:p>
        </p:txBody>
      </p:sp>
      <p:pic>
        <p:nvPicPr>
          <p:cNvPr id="50180" name="Picture 6" descr="D:\chapter14\142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6138"/>
            <a:ext cx="5029200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9" descr="D:\chapter14\1427a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108200"/>
            <a:ext cx="3810000" cy="393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Quality of Sound – </a:t>
            </a:r>
            <a:br>
              <a:rPr lang="en-US" altLang="en-US" smtClean="0"/>
            </a:br>
            <a:r>
              <a:rPr lang="en-US" altLang="en-US" smtClean="0"/>
              <a:t>Flute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same note played on a flute sounds differently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second harmonic is very strong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fourth harmonic is close in strength to the first</a:t>
            </a:r>
          </a:p>
        </p:txBody>
      </p:sp>
      <p:pic>
        <p:nvPicPr>
          <p:cNvPr id="51204" name="Picture 8" descr="D:\chapter14\1426b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5102225"/>
            <a:ext cx="3810000" cy="175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5" name="Picture 9" descr="D:\chapter14\142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30305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Quality of Sound –</a:t>
            </a:r>
            <a:br>
              <a:rPr lang="en-US" altLang="en-US" smtClean="0"/>
            </a:br>
            <a:r>
              <a:rPr lang="en-US" altLang="en-US" smtClean="0"/>
              <a:t>Clarinet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The fifth harmonic is very strong</a:t>
            </a:r>
          </a:p>
          <a:p>
            <a:pPr eaLnBrk="1" hangingPunct="1"/>
            <a:r>
              <a:rPr lang="en-US" altLang="en-US" sz="2800" smtClean="0"/>
              <a:t>The first and fourth harmonics are very similar, with the third being close to them</a:t>
            </a:r>
          </a:p>
        </p:txBody>
      </p:sp>
      <p:pic>
        <p:nvPicPr>
          <p:cNvPr id="52228" name="Picture 8" descr="D:\chapter14\1426c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4972050"/>
            <a:ext cx="3810000" cy="1885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9" name="Picture 9" descr="D:\chapter14\142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30321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Using a Tuning Fork, final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As the tuning fork continues to vibrate, a succession of compressions and rarefactions spread out from the fork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 sinusoidal curve can be used to represent the longitudinal wave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Crests correspond to compressions and troughs to rarefactions</a:t>
            </a:r>
          </a:p>
        </p:txBody>
      </p:sp>
      <p:pic>
        <p:nvPicPr>
          <p:cNvPr id="7172" name="Picture 7" descr="D:\chapter14\1402.jpg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0213" y="2017713"/>
            <a:ext cx="419735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Timbre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music, the characteristic sound of any instrument is referred to as the quality of sound, or the </a:t>
            </a:r>
            <a:r>
              <a:rPr lang="en-US" altLang="en-US" i="1" smtClean="0"/>
              <a:t>timbre,</a:t>
            </a:r>
            <a:r>
              <a:rPr lang="en-US" altLang="en-US" smtClean="0"/>
              <a:t> of the sound</a:t>
            </a:r>
          </a:p>
          <a:p>
            <a:pPr eaLnBrk="1" hangingPunct="1"/>
            <a:r>
              <a:rPr lang="en-US" altLang="en-US" smtClean="0"/>
              <a:t>The quality depends on the mixture of harmonics in the sound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Pitch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Pitch is related mainly, although not completely, to the frequency of the sound</a:t>
            </a:r>
          </a:p>
          <a:p>
            <a:pPr eaLnBrk="1" hangingPunct="1"/>
            <a:r>
              <a:rPr lang="en-US" altLang="en-US" sz="2800" smtClean="0"/>
              <a:t>Pitch is not a physical property of the sound</a:t>
            </a:r>
          </a:p>
          <a:p>
            <a:pPr eaLnBrk="1" hangingPunct="1"/>
            <a:r>
              <a:rPr lang="en-US" altLang="en-US" sz="2800" smtClean="0"/>
              <a:t>Frequency is the stimulus and pitch is the response</a:t>
            </a:r>
          </a:p>
          <a:p>
            <a:pPr lvl="1" eaLnBrk="1" hangingPunct="1"/>
            <a:r>
              <a:rPr lang="en-US" altLang="en-US" sz="2400" smtClean="0"/>
              <a:t>It is a psychological reaction that allows humans to place the sound on a scale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Ear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outer ear consists of the ear canal that terminates at the eardrum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Just behind the eardrum is the middle ear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bones in the middle ear transmit sounds to the inner ear</a:t>
            </a:r>
          </a:p>
        </p:txBody>
      </p:sp>
      <p:pic>
        <p:nvPicPr>
          <p:cNvPr id="55300" name="Picture 8" descr="D:\chapter14\1428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751138"/>
            <a:ext cx="3810000" cy="2647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Frequency Response Curves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114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Bottom curve is the threshold of hearing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Threshold of hearing is strongly dependent on frequency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Easiest frequency to hear is about 3300 Hz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When the sound is loud (top curve, threshold of pain) all frequencies can be heard equally well</a:t>
            </a:r>
          </a:p>
        </p:txBody>
      </p:sp>
      <p:pic>
        <p:nvPicPr>
          <p:cNvPr id="56324" name="Picture 9" descr="D:\chapter14\1429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436813"/>
            <a:ext cx="38100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Categories of Sound Waves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Audible waves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Lay within the normal range of hearing of the human 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Normally between 20 Hz to 20,000 Hz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Infrasonic waves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Frequencies are below the audible 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Earthquakes are an example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Ultrasonic waves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Frequencies are above the audible 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Dog whistles are an example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Applications of Ultrasound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Can be used to produce images of small objects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Widely used as a diagnostic and treatment tool in medicine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Ultrasonic flow meter to measure blood flow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May use </a:t>
            </a:r>
            <a:r>
              <a:rPr lang="en-US" altLang="en-US" sz="1800" i="1" smtClean="0"/>
              <a:t>piezoelectric</a:t>
            </a:r>
            <a:r>
              <a:rPr lang="en-US" altLang="en-US" sz="1800" smtClean="0"/>
              <a:t> devices that transform electrical energy into mechanical energy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/>
              <a:t>Reversible: mechanical to electrical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Ultrasounds to observe babies in the womb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Cavitron Ultrasonic Surgical Aspirator (CUSA) used to surgically remove brain tumors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Ultrasonic ranging unit for cameras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Speed of Sound in a Liquid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 a liquid, the speed depends on the liquid’s compressibility and inertia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B is the Bulk Modulus of the liquid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cs typeface="Tahoma" panose="020B0604030504040204" pitchFamily="34" charset="0"/>
              </a:rPr>
              <a:t>ρ is the density of the liquid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cs typeface="Tahoma" panose="020B0604030504040204" pitchFamily="34" charset="0"/>
              </a:rPr>
              <a:t>Compares with the equation for a transverse wave on a string</a:t>
            </a:r>
            <a:endParaRPr lang="en-US" altLang="en-US" sz="2400" smtClean="0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1765300" y="2895600"/>
          <a:ext cx="14224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3" imgW="562017" imgH="457267" progId="Equation.DSMT4">
                  <p:embed/>
                </p:oleObj>
              </mc:Choice>
              <mc:Fallback>
                <p:oleObj name="Equation" r:id="rId3" imgW="562017" imgH="45726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2895600"/>
                        <a:ext cx="14224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Speed of Sound in a Solid Rod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The speed depends on the rod’s compressibility and inertial properties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lvl="1" eaLnBrk="1" hangingPunct="1"/>
            <a:r>
              <a:rPr lang="en-US" altLang="en-US" sz="2400" smtClean="0"/>
              <a:t>Y is the Young’s Modulus of the material</a:t>
            </a:r>
          </a:p>
          <a:p>
            <a:pPr lvl="1" eaLnBrk="1" hangingPunct="1"/>
            <a:r>
              <a:rPr lang="en-US" altLang="en-US" sz="2400" smtClean="0">
                <a:cs typeface="Tahoma" panose="020B0604030504040204" pitchFamily="34" charset="0"/>
              </a:rPr>
              <a:t>ρ is the density of the material</a:t>
            </a:r>
            <a:endParaRPr lang="en-US" altLang="en-US" sz="2400" smtClean="0"/>
          </a:p>
          <a:p>
            <a:pPr eaLnBrk="1" hangingPunct="1"/>
            <a:endParaRPr lang="en-US" altLang="en-US" sz="2800" smtClean="0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981200" y="2971800"/>
          <a:ext cx="175260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3" imgW="533403" imgH="457267" progId="Equation.3">
                  <p:embed/>
                </p:oleObj>
              </mc:Choice>
              <mc:Fallback>
                <p:oleObj name="Equation" r:id="rId3" imgW="533403" imgH="45726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971800"/>
                        <a:ext cx="1752600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378</TotalTime>
  <Words>1974</Words>
  <Application>Microsoft Office PowerPoint</Application>
  <PresentationFormat>On-screen Show (4:3)</PresentationFormat>
  <Paragraphs>243</Paragraphs>
  <Slides>53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Tahoma</vt:lpstr>
      <vt:lpstr>Arial</vt:lpstr>
      <vt:lpstr>Verdana</vt:lpstr>
      <vt:lpstr>Wingdings</vt:lpstr>
      <vt:lpstr>Calibri</vt:lpstr>
      <vt:lpstr>Blends</vt:lpstr>
      <vt:lpstr>MathType 5.0 Equation</vt:lpstr>
      <vt:lpstr>Microsoft Equation 3.0</vt:lpstr>
      <vt:lpstr>Chapter 14</vt:lpstr>
      <vt:lpstr>Producing a Sound Wave</vt:lpstr>
      <vt:lpstr>Using a Tuning Fork to Produce a Sound Wave</vt:lpstr>
      <vt:lpstr>Using a Tuning Fork, cont.</vt:lpstr>
      <vt:lpstr>Using a Tuning Fork, final</vt:lpstr>
      <vt:lpstr>Categories of Sound Waves</vt:lpstr>
      <vt:lpstr>Applications of Ultrasound</vt:lpstr>
      <vt:lpstr>Speed of Sound in a Liquid</vt:lpstr>
      <vt:lpstr>Speed of Sound in a Solid Rod</vt:lpstr>
      <vt:lpstr>Speed of Sound, General</vt:lpstr>
      <vt:lpstr>Speed of Sound in Air</vt:lpstr>
      <vt:lpstr>Intensity of Sound Waves</vt:lpstr>
      <vt:lpstr>Various Intensities of Sound</vt:lpstr>
      <vt:lpstr>Intensity Level of Sound Waves</vt:lpstr>
      <vt:lpstr>Various Intensity Levels</vt:lpstr>
      <vt:lpstr>Spherical Waves</vt:lpstr>
      <vt:lpstr>Intensity of a Point Source</vt:lpstr>
      <vt:lpstr>Representations of Waves</vt:lpstr>
      <vt:lpstr>Plane Wave</vt:lpstr>
      <vt:lpstr>Doppler Effect</vt:lpstr>
      <vt:lpstr>Doppler Effect, cont.</vt:lpstr>
      <vt:lpstr>Doppler Effect, Case 1  (Observer Toward Source)</vt:lpstr>
      <vt:lpstr>Doppler Effect, Case 1 (Observer Away from Source)</vt:lpstr>
      <vt:lpstr>Doppler Effect, Case 1 – Equation</vt:lpstr>
      <vt:lpstr>Doppler Effect, Case 2 (Source in Motion)</vt:lpstr>
      <vt:lpstr>Doppler Effect, Source Moving – Equation</vt:lpstr>
      <vt:lpstr>Doppler Effect, General Case</vt:lpstr>
      <vt:lpstr>Shock Waves</vt:lpstr>
      <vt:lpstr>Shock Waves, cont</vt:lpstr>
      <vt:lpstr>Shock Waves, final</vt:lpstr>
      <vt:lpstr>Interference of Sound Waves</vt:lpstr>
      <vt:lpstr>Standing Waves</vt:lpstr>
      <vt:lpstr>Standing Waves, cont</vt:lpstr>
      <vt:lpstr>Standing Waves on a String</vt:lpstr>
      <vt:lpstr>Standing Waves, cont.</vt:lpstr>
      <vt:lpstr>Standing Waves on a String, final</vt:lpstr>
      <vt:lpstr>Standing Waves on a String – Frequencies</vt:lpstr>
      <vt:lpstr>Forced Vibrations</vt:lpstr>
      <vt:lpstr>An Example of Resonance</vt:lpstr>
      <vt:lpstr>Other Examples of Resonance</vt:lpstr>
      <vt:lpstr>Standing Waves in Air Columns</vt:lpstr>
      <vt:lpstr>Tube Open at Both Ends</vt:lpstr>
      <vt:lpstr>Resonance in Air Column Open at Both Ends</vt:lpstr>
      <vt:lpstr>Tube Closed at One End</vt:lpstr>
      <vt:lpstr>Resonance in an Air Column Closed at One End</vt:lpstr>
      <vt:lpstr>Beats</vt:lpstr>
      <vt:lpstr>Quality of Sound – Tuning Fork</vt:lpstr>
      <vt:lpstr>Quality of Sound –  Flute</vt:lpstr>
      <vt:lpstr>Quality of Sound – Clarinet</vt:lpstr>
      <vt:lpstr>Timbre</vt:lpstr>
      <vt:lpstr>Pitch</vt:lpstr>
      <vt:lpstr>The Ear</vt:lpstr>
      <vt:lpstr>Frequency Response Curves</vt:lpstr>
    </vt:vector>
  </TitlesOfParts>
  <Company>Next Step Program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</dc:title>
  <dc:creator>Marilyn Akins</dc:creator>
  <cp:lastModifiedBy>Richard Malik</cp:lastModifiedBy>
  <cp:revision>10</cp:revision>
  <dcterms:created xsi:type="dcterms:W3CDTF">2002-08-23T00:17:06Z</dcterms:created>
  <dcterms:modified xsi:type="dcterms:W3CDTF">2016-02-10T12:56:17Z</dcterms:modified>
</cp:coreProperties>
</file>