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338" r:id="rId11"/>
    <p:sldId id="268" r:id="rId12"/>
    <p:sldId id="269" r:id="rId13"/>
    <p:sldId id="270" r:id="rId14"/>
    <p:sldId id="271" r:id="rId15"/>
    <p:sldId id="272" r:id="rId16"/>
    <p:sldId id="273" r:id="rId17"/>
    <p:sldId id="339" r:id="rId18"/>
    <p:sldId id="340" r:id="rId19"/>
    <p:sldId id="274" r:id="rId20"/>
    <p:sldId id="275" r:id="rId21"/>
    <p:sldId id="277" r:id="rId22"/>
    <p:sldId id="278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41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6.xml"/><Relationship Id="rId13" Type="http://schemas.openxmlformats.org/officeDocument/2006/relationships/slide" Target="slides/slide40.xml"/><Relationship Id="rId3" Type="http://schemas.openxmlformats.org/officeDocument/2006/relationships/slide" Target="slides/slide14.xml"/><Relationship Id="rId7" Type="http://schemas.openxmlformats.org/officeDocument/2006/relationships/slide" Target="slides/slide24.xml"/><Relationship Id="rId12" Type="http://schemas.openxmlformats.org/officeDocument/2006/relationships/slide" Target="slides/slide39.xml"/><Relationship Id="rId2" Type="http://schemas.openxmlformats.org/officeDocument/2006/relationships/slide" Target="slides/slide9.xml"/><Relationship Id="rId16" Type="http://schemas.openxmlformats.org/officeDocument/2006/relationships/slide" Target="slides/slide47.xml"/><Relationship Id="rId1" Type="http://schemas.openxmlformats.org/officeDocument/2006/relationships/slide" Target="slides/slide8.xml"/><Relationship Id="rId6" Type="http://schemas.openxmlformats.org/officeDocument/2006/relationships/slide" Target="slides/slide20.xml"/><Relationship Id="rId11" Type="http://schemas.openxmlformats.org/officeDocument/2006/relationships/slide" Target="slides/slide38.xml"/><Relationship Id="rId5" Type="http://schemas.openxmlformats.org/officeDocument/2006/relationships/slide" Target="slides/slide19.xml"/><Relationship Id="rId15" Type="http://schemas.openxmlformats.org/officeDocument/2006/relationships/slide" Target="slides/slide46.xml"/><Relationship Id="rId10" Type="http://schemas.openxmlformats.org/officeDocument/2006/relationships/slide" Target="slides/slide29.xml"/><Relationship Id="rId4" Type="http://schemas.openxmlformats.org/officeDocument/2006/relationships/slide" Target="slides/slide18.xml"/><Relationship Id="rId9" Type="http://schemas.openxmlformats.org/officeDocument/2006/relationships/slide" Target="slides/slide28.xml"/><Relationship Id="rId14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39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239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8BDBC62-4EB3-433F-975D-E7CDDF0D1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044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370E2-4350-450D-B2BA-3515D9207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50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66BBF-9336-478B-80FF-0436F92CE8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071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03B0A-503B-4EA8-9C6C-9CCC5F309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931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EADD0-878E-413D-A0C4-811B7E75DA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87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F181E-B17C-46CA-80F1-6085AB25B4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74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AC16F-EF7D-437F-AA50-C54A8053D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68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C48D-F788-418D-A9CE-B5E690DC2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60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EF2BD-7D60-41BA-8BE0-4168186D3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12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D5614-8E3E-4346-AFB8-13E3F1182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30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2257B-40BB-44E4-9D93-255276149D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13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D1F40-F3D0-494A-B96D-27EE19F1F9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322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750A2-DABB-4876-812F-3C93CF486B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58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28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E9030FC-BB58-4E20-B62B-E19876124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4.bin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6.png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178050"/>
            <a:ext cx="7467600" cy="1098550"/>
          </a:xfrm>
        </p:spPr>
        <p:txBody>
          <a:bodyPr/>
          <a:lstStyle/>
          <a:p>
            <a:pPr eaLnBrk="1" hangingPunct="1"/>
            <a:r>
              <a:rPr lang="en-US" altLang="en-US" smtClean="0"/>
              <a:t>Chapter 15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 Forces and</a:t>
            </a:r>
          </a:p>
          <a:p>
            <a:pPr eaLnBrk="1" hangingPunct="1"/>
            <a:r>
              <a:rPr lang="en-US" altLang="en-US" smtClean="0"/>
              <a:t>Electric Fields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Charging by Induction, 2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charges in the sphere are redistributed</a:t>
            </a:r>
          </a:p>
          <a:p>
            <a:pPr lvl="1" eaLnBrk="1" hangingPunct="1"/>
            <a:r>
              <a:rPr lang="en-US" altLang="en-US" smtClean="0"/>
              <a:t>Some of the electrons in the sphere are repelled from the electrons in the rod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Charging by Induction, 3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region of the sphere nearest the negatively charged rod has an excess of positive charge because of the migration of electrons away from this location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 grounded conducting wire is connected to the sphere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Allows some of the electrons to move from the sphere to the 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Charging by Induction, final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wire to ground is removed, the sphere is left with an excess of induced positive charge</a:t>
            </a:r>
          </a:p>
          <a:p>
            <a:pPr eaLnBrk="1" hangingPunct="1"/>
            <a:r>
              <a:rPr lang="en-US" altLang="en-US" sz="2800" smtClean="0"/>
              <a:t>The positive charge on the sphere is evenly distributed due to the repulsion between the positive charges</a:t>
            </a:r>
          </a:p>
          <a:p>
            <a:pPr eaLnBrk="1" hangingPunct="1"/>
            <a:r>
              <a:rPr lang="en-US" altLang="en-US" sz="2800" i="1" smtClean="0"/>
              <a:t>Charging by induction requires no contact with the object inducing the charge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Polarization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most neutral atoms or molecules, the center of positive charge coincides with the center of negative charge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the presence of a charged object, these centers may separate slightly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This results in more positive charge on one side of the molecule than on the other side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This realignment of charge on the surface of an insulator is known as </a:t>
            </a:r>
            <a:r>
              <a:rPr lang="en-US" altLang="en-US" sz="2800" i="1" smtClean="0"/>
              <a:t>polarization</a:t>
            </a: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Examples of </a:t>
            </a:r>
            <a:br>
              <a:rPr lang="en-US" altLang="en-US" smtClean="0"/>
            </a:br>
            <a:r>
              <a:rPr lang="en-US" altLang="en-US" smtClean="0"/>
              <a:t>Polarization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The charged object (on the left) induces charge on the surface of the insulator</a:t>
            </a:r>
          </a:p>
          <a:p>
            <a:pPr eaLnBrk="1" hangingPunct="1"/>
            <a:r>
              <a:rPr lang="en-US" altLang="en-US" sz="2400" smtClean="0"/>
              <a:t>A charged comb attracts bits of paper due to polarization of the paper</a:t>
            </a:r>
          </a:p>
        </p:txBody>
      </p:sp>
      <p:graphicFrame>
        <p:nvGraphicFramePr>
          <p:cNvPr id="18436" name="Object 11"/>
          <p:cNvGraphicFramePr>
            <a:graphicFrameLocks noChangeAspect="1"/>
          </p:cNvGraphicFramePr>
          <p:nvPr/>
        </p:nvGraphicFramePr>
        <p:xfrm>
          <a:off x="6140450" y="0"/>
          <a:ext cx="300355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Photo Editor Photo" r:id="rId3" imgW="5477640" imgH="7228571" progId="MSPhotoEd.3">
                  <p:embed/>
                </p:oleObj>
              </mc:Choice>
              <mc:Fallback>
                <p:oleObj name="Photo Editor Photo" r:id="rId3" imgW="5477640" imgH="7228571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0450" y="0"/>
                        <a:ext cx="300355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2"/>
          <p:cNvGraphicFramePr>
            <a:graphicFrameLocks noChangeAspect="1"/>
          </p:cNvGraphicFramePr>
          <p:nvPr/>
        </p:nvGraphicFramePr>
        <p:xfrm>
          <a:off x="6096000" y="3994150"/>
          <a:ext cx="3048000" cy="28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Photo Editor Photo" r:id="rId5" imgW="9523810" imgH="8942857" progId="MSPhotoEd.3">
                  <p:embed/>
                </p:oleObj>
              </mc:Choice>
              <mc:Fallback>
                <p:oleObj name="Photo Editor Photo" r:id="rId5" imgW="9523810" imgH="8942857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994150"/>
                        <a:ext cx="3048000" cy="286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Coulomb’s Law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Coulomb shows that an electrical force has the following properties:</a:t>
            </a:r>
          </a:p>
          <a:p>
            <a:pPr lvl="1" eaLnBrk="1" hangingPunct="1"/>
            <a:r>
              <a:rPr lang="en-US" altLang="en-US" sz="2400" smtClean="0"/>
              <a:t>It is along the line joining the two particles and inversely proportional to the square of the separation distance, r,  between them </a:t>
            </a:r>
          </a:p>
          <a:p>
            <a:pPr lvl="1" eaLnBrk="1" hangingPunct="1"/>
            <a:r>
              <a:rPr lang="en-US" altLang="en-US" sz="2400" smtClean="0"/>
              <a:t>It is proportional to the product of the magnitudes of the charges, |q</a:t>
            </a:r>
            <a:r>
              <a:rPr lang="en-US" altLang="en-US" sz="2400" baseline="-25000" smtClean="0"/>
              <a:t>1</a:t>
            </a:r>
            <a:r>
              <a:rPr lang="en-US" altLang="en-US" sz="2400" smtClean="0"/>
              <a:t>|and |q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|on the two particles</a:t>
            </a:r>
          </a:p>
          <a:p>
            <a:pPr lvl="1" eaLnBrk="1" hangingPunct="1"/>
            <a:r>
              <a:rPr lang="en-US" altLang="en-US" sz="2400" smtClean="0"/>
              <a:t>It is attractive if the charges are of opposite signs and repulsive if the charges have the same signs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Coulomb’s Law, cont.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Mathematically,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k</a:t>
            </a:r>
            <a:r>
              <a:rPr lang="en-US" altLang="en-US" sz="2800" baseline="-25000" smtClean="0"/>
              <a:t>e</a:t>
            </a:r>
            <a:r>
              <a:rPr lang="en-US" altLang="en-US" sz="2800" smtClean="0"/>
              <a:t> is called the </a:t>
            </a:r>
            <a:r>
              <a:rPr lang="en-US" altLang="en-US" sz="2800" i="1" smtClean="0"/>
              <a:t>Coulomb Constant</a:t>
            </a:r>
            <a:endParaRPr lang="en-US" altLang="en-US" sz="28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k</a:t>
            </a:r>
            <a:r>
              <a:rPr lang="en-US" altLang="en-US" sz="2400" baseline="-25000" smtClean="0"/>
              <a:t>e</a:t>
            </a:r>
            <a:r>
              <a:rPr lang="en-US" altLang="en-US" sz="2400" smtClean="0"/>
              <a:t> = 8.9875 x 10</a:t>
            </a:r>
            <a:r>
              <a:rPr lang="en-US" altLang="en-US" sz="2400" baseline="30000" smtClean="0"/>
              <a:t>9</a:t>
            </a:r>
            <a:r>
              <a:rPr lang="en-US" altLang="en-US" sz="2400" smtClean="0"/>
              <a:t> N m</a:t>
            </a:r>
            <a:r>
              <a:rPr lang="en-US" altLang="en-US" sz="2400" baseline="30000" smtClean="0"/>
              <a:t>2</a:t>
            </a:r>
            <a:r>
              <a:rPr lang="en-US" altLang="en-US" sz="2400" smtClean="0"/>
              <a:t>/C</a:t>
            </a:r>
            <a:r>
              <a:rPr lang="en-US" altLang="en-US" sz="2400" baseline="30000" smtClean="0"/>
              <a:t>2</a:t>
            </a: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Typical charges can be in the µC range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Remember, Coulombs must be used in the equation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Remember that force is a </a:t>
            </a:r>
            <a:r>
              <a:rPr lang="en-US" altLang="en-US" sz="2800" i="1" smtClean="0"/>
              <a:t>vector </a:t>
            </a:r>
            <a:r>
              <a:rPr lang="en-US" altLang="en-US" sz="2800" smtClean="0"/>
              <a:t>quantity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Applies only to point charges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4572000" y="1752600"/>
          <a:ext cx="2120900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3" imgW="876228" imgH="419207" progId="Equation.DSMT4">
                  <p:embed/>
                </p:oleObj>
              </mc:Choice>
              <mc:Fallback>
                <p:oleObj name="Equation" r:id="rId3" imgW="876228" imgH="419207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752600"/>
                        <a:ext cx="2120900" cy="103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Characteristics of Particles</a:t>
            </a:r>
          </a:p>
        </p:txBody>
      </p:sp>
      <p:graphicFrame>
        <p:nvGraphicFramePr>
          <p:cNvPr id="21507" name="Object 4"/>
          <p:cNvGraphicFramePr>
            <a:graphicFrameLocks noChangeAspect="1"/>
          </p:cNvGraphicFramePr>
          <p:nvPr/>
        </p:nvGraphicFramePr>
        <p:xfrm>
          <a:off x="0" y="2438400"/>
          <a:ext cx="9144000" cy="373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Photo Editor Photo" r:id="rId3" imgW="9523810" imgH="3885714" progId="MSPhotoEd.3">
                  <p:embed/>
                </p:oleObj>
              </mc:Choice>
              <mc:Fallback>
                <p:oleObj name="Photo Editor Photo" r:id="rId3" imgW="9523810" imgH="388571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38400"/>
                        <a:ext cx="9144000" cy="373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Charles Coulomb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1736 – 1806</a:t>
            </a:r>
          </a:p>
          <a:p>
            <a:pPr eaLnBrk="1" hangingPunct="1"/>
            <a:r>
              <a:rPr lang="en-US" altLang="en-US" sz="2800" smtClean="0"/>
              <a:t>Studied electrostatics and magnetism</a:t>
            </a:r>
          </a:p>
          <a:p>
            <a:pPr eaLnBrk="1" hangingPunct="1"/>
            <a:r>
              <a:rPr lang="en-US" altLang="en-US" sz="2800" smtClean="0"/>
              <a:t>Investigated strengths of materials</a:t>
            </a:r>
          </a:p>
          <a:p>
            <a:pPr lvl="1" eaLnBrk="1" hangingPunct="1"/>
            <a:r>
              <a:rPr lang="en-US" altLang="en-US" sz="2400" smtClean="0"/>
              <a:t>Identified forces acting on beams</a:t>
            </a:r>
          </a:p>
        </p:txBody>
      </p:sp>
      <p:graphicFrame>
        <p:nvGraphicFramePr>
          <p:cNvPr id="22532" name="Object 9"/>
          <p:cNvGraphicFramePr>
            <a:graphicFrameLocks noChangeAspect="1"/>
          </p:cNvGraphicFramePr>
          <p:nvPr/>
        </p:nvGraphicFramePr>
        <p:xfrm>
          <a:off x="5029200" y="1828800"/>
          <a:ext cx="32337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Photo Editor Photo" r:id="rId3" imgW="4648849" imgH="7228571" progId="MSPhotoEd.3">
                  <p:embed/>
                </p:oleObj>
              </mc:Choice>
              <mc:Fallback>
                <p:oleObj name="Photo Editor Photo" r:id="rId3" imgW="4648849" imgH="722857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828800"/>
                        <a:ext cx="32337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Vector Nature of Electric Forces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1336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Two point charges are separated by a distance </a:t>
            </a:r>
            <a:r>
              <a:rPr lang="en-US" altLang="en-US" sz="2400" i="1" smtClean="0"/>
              <a:t>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The like charges produce a repulsive force between them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The force on q</a:t>
            </a:r>
            <a:r>
              <a:rPr lang="en-US" altLang="en-US" sz="2400" baseline="-25000" smtClean="0"/>
              <a:t>1</a:t>
            </a:r>
            <a:r>
              <a:rPr lang="en-US" altLang="en-US" sz="2400" smtClean="0"/>
              <a:t> is equal in magnitude and opposite in direction to the force on q</a:t>
            </a:r>
            <a:r>
              <a:rPr lang="en-US" altLang="en-US" sz="2400" baseline="-25000" smtClean="0"/>
              <a:t>2</a:t>
            </a:r>
            <a:endParaRPr lang="en-US" altLang="en-US" sz="2400" smtClean="0"/>
          </a:p>
        </p:txBody>
      </p:sp>
      <p:graphicFrame>
        <p:nvGraphicFramePr>
          <p:cNvPr id="23556" name="Object 8"/>
          <p:cNvGraphicFramePr>
            <a:graphicFrameLocks noChangeAspect="1"/>
          </p:cNvGraphicFramePr>
          <p:nvPr/>
        </p:nvGraphicFramePr>
        <p:xfrm>
          <a:off x="4648200" y="2301875"/>
          <a:ext cx="4419600" cy="303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Photo Editor Photo" r:id="rId3" imgW="9523810" imgH="6533333" progId="MSPhotoEd.3">
                  <p:embed/>
                </p:oleObj>
              </mc:Choice>
              <mc:Fallback>
                <p:oleObj name="Photo Editor Photo" r:id="rId3" imgW="9523810" imgH="6533333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01875"/>
                        <a:ext cx="4419600" cy="303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Properties of Electric Charges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 smtClean="0"/>
              <a:t>Two types of charges exist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They are called </a:t>
            </a:r>
            <a:r>
              <a:rPr lang="en-US" altLang="en-US" sz="2400" b="1" dirty="0" smtClean="0"/>
              <a:t>positive</a:t>
            </a:r>
            <a:r>
              <a:rPr lang="en-US" altLang="en-US" sz="2400" dirty="0" smtClean="0"/>
              <a:t> and </a:t>
            </a:r>
            <a:r>
              <a:rPr lang="en-US" altLang="en-US" sz="2400" b="1" dirty="0" smtClean="0"/>
              <a:t>negative.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b="1" u="sng" dirty="0" smtClean="0"/>
              <a:t>Like charges repel </a:t>
            </a:r>
            <a:r>
              <a:rPr lang="en-US" altLang="en-US" sz="2800" dirty="0" smtClean="0"/>
              <a:t>and </a:t>
            </a:r>
            <a:r>
              <a:rPr lang="en-US" altLang="en-US" sz="2800" b="1" u="sng" dirty="0" smtClean="0"/>
              <a:t>unlike charges attract one another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Nature’s basic carrier of positive charge is the proton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Protons do not move from one material to another because they are held firmly in the 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Vector Nature of Forces, cont.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Two point charges are separated by a distance </a:t>
            </a:r>
            <a:r>
              <a:rPr lang="en-US" altLang="en-US" sz="2400" i="1" smtClean="0"/>
              <a:t>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The unlike charges produce a attractive force between them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The force on q</a:t>
            </a:r>
            <a:r>
              <a:rPr lang="en-US" altLang="en-US" sz="2400" baseline="-25000" smtClean="0"/>
              <a:t>1</a:t>
            </a:r>
            <a:r>
              <a:rPr lang="en-US" altLang="en-US" sz="2400" smtClean="0"/>
              <a:t> is equal in magnitude and opposite in direction to the force on q</a:t>
            </a:r>
            <a:r>
              <a:rPr lang="en-US" altLang="en-US" sz="2400" baseline="-25000" smtClean="0"/>
              <a:t>2</a:t>
            </a: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</p:txBody>
      </p:sp>
      <p:graphicFrame>
        <p:nvGraphicFramePr>
          <p:cNvPr id="24580" name="Object 7"/>
          <p:cNvGraphicFramePr>
            <a:graphicFrameLocks noChangeAspect="1"/>
          </p:cNvGraphicFramePr>
          <p:nvPr/>
        </p:nvGraphicFramePr>
        <p:xfrm>
          <a:off x="4114800" y="2209800"/>
          <a:ext cx="4876800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Photo Editor Photo" r:id="rId3" imgW="9523810" imgH="7466667" progId="MSPhotoEd.3">
                  <p:embed/>
                </p:oleObj>
              </mc:Choice>
              <mc:Fallback>
                <p:oleObj name="Photo Editor Photo" r:id="rId3" imgW="9523810" imgH="7466667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209800"/>
                        <a:ext cx="4876800" cy="382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Electrical Forces are Field Forces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This is the second example of a field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Gravity was the first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Remember, with a field force, the force is exerted by one object on another object even though there is no physical contact between them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There are some important similarities and differences between electrical and gravitational forces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Electrical Force Compared to Gravitational Force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Both are inverse square laws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The mathematical form of both laws is the same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Masses replaced by charges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Electrical forces can be either attractive or repulsive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Gravitational forces are always attractive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Electrostatic force is stronger than the gravitational force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Superposition Principle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resultant force on any one charge equals the vector sum of the forces exerted by the other individual charges that are present.</a:t>
            </a:r>
          </a:p>
          <a:p>
            <a:pPr lvl="1" eaLnBrk="1" hangingPunct="1"/>
            <a:r>
              <a:rPr lang="en-US" altLang="en-US" smtClean="0"/>
              <a:t>Remember to add the forces as </a:t>
            </a:r>
            <a:r>
              <a:rPr lang="en-US" altLang="en-US" i="1" smtClean="0"/>
              <a:t>vectors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Superposition Principle Example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3810000" cy="4191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force exerted by q</a:t>
            </a:r>
            <a:r>
              <a:rPr lang="en-US" altLang="en-US" sz="2800" baseline="-25000" smtClean="0"/>
              <a:t>1</a:t>
            </a:r>
            <a:r>
              <a:rPr lang="en-US" altLang="en-US" sz="2800" smtClean="0"/>
              <a:t> on q</a:t>
            </a:r>
            <a:r>
              <a:rPr lang="en-US" altLang="en-US" sz="2800" baseline="-25000" smtClean="0"/>
              <a:t>3 </a:t>
            </a:r>
            <a:r>
              <a:rPr lang="en-US" altLang="en-US" sz="2800" smtClean="0"/>
              <a:t> is</a:t>
            </a:r>
          </a:p>
          <a:p>
            <a:pPr eaLnBrk="1" hangingPunct="1"/>
            <a:r>
              <a:rPr lang="en-US" altLang="en-US" sz="2800" smtClean="0"/>
              <a:t>The force exerted by q</a:t>
            </a:r>
            <a:r>
              <a:rPr lang="en-US" altLang="en-US" sz="2800" baseline="-25000" smtClean="0"/>
              <a:t>2</a:t>
            </a:r>
            <a:r>
              <a:rPr lang="en-US" altLang="en-US" sz="2800" smtClean="0"/>
              <a:t> on q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 is</a:t>
            </a:r>
          </a:p>
          <a:p>
            <a:pPr eaLnBrk="1" hangingPunct="1"/>
            <a:r>
              <a:rPr lang="en-US" altLang="en-US" sz="2800" smtClean="0"/>
              <a:t>The </a:t>
            </a:r>
            <a:r>
              <a:rPr lang="en-US" altLang="en-US" sz="2800" i="1" smtClean="0"/>
              <a:t>total force</a:t>
            </a:r>
            <a:r>
              <a:rPr lang="en-US" altLang="en-US" sz="2800" smtClean="0"/>
              <a:t> exerted on q</a:t>
            </a:r>
            <a:r>
              <a:rPr lang="en-US" altLang="en-US" sz="2800" baseline="-25000" smtClean="0"/>
              <a:t>3</a:t>
            </a:r>
            <a:r>
              <a:rPr lang="en-US" altLang="en-US" sz="2800" smtClean="0"/>
              <a:t> is the vector sum of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smtClean="0"/>
              <a:t>      and</a:t>
            </a:r>
          </a:p>
        </p:txBody>
      </p:sp>
      <p:graphicFrame>
        <p:nvGraphicFramePr>
          <p:cNvPr id="28676" name="Object 8"/>
          <p:cNvGraphicFramePr>
            <a:graphicFrameLocks noChangeAspect="1"/>
          </p:cNvGraphicFramePr>
          <p:nvPr/>
        </p:nvGraphicFramePr>
        <p:xfrm>
          <a:off x="3048000" y="2667000"/>
          <a:ext cx="6159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Equation" r:id="rId3" imgW="228501" imgH="253890" progId="Equation.DSMT4">
                  <p:embed/>
                </p:oleObj>
              </mc:Choice>
              <mc:Fallback>
                <p:oleObj name="Equation" r:id="rId3" imgW="228501" imgH="25389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667000"/>
                        <a:ext cx="6159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9"/>
          <p:cNvGraphicFramePr>
            <a:graphicFrameLocks noChangeAspect="1"/>
          </p:cNvGraphicFramePr>
          <p:nvPr/>
        </p:nvGraphicFramePr>
        <p:xfrm>
          <a:off x="381000" y="5410200"/>
          <a:ext cx="6159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2" name="Equation" r:id="rId5" imgW="228501" imgH="253890" progId="Equation.DSMT4">
                  <p:embed/>
                </p:oleObj>
              </mc:Choice>
              <mc:Fallback>
                <p:oleObj name="Equation" r:id="rId5" imgW="228501" imgH="25389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410200"/>
                        <a:ext cx="6159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10"/>
          <p:cNvGraphicFramePr>
            <a:graphicFrameLocks noChangeAspect="1"/>
          </p:cNvGraphicFramePr>
          <p:nvPr/>
        </p:nvGraphicFramePr>
        <p:xfrm>
          <a:off x="3124200" y="3581400"/>
          <a:ext cx="6159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" name="Equation" r:id="rId6" imgW="228501" imgH="253890" progId="Equation.DSMT4">
                  <p:embed/>
                </p:oleObj>
              </mc:Choice>
              <mc:Fallback>
                <p:oleObj name="Equation" r:id="rId6" imgW="228501" imgH="25389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581400"/>
                        <a:ext cx="6159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Object 11"/>
          <p:cNvGraphicFramePr>
            <a:graphicFrameLocks noChangeAspect="1"/>
          </p:cNvGraphicFramePr>
          <p:nvPr/>
        </p:nvGraphicFramePr>
        <p:xfrm>
          <a:off x="1676400" y="5410200"/>
          <a:ext cx="6159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Equation" r:id="rId8" imgW="228501" imgH="253890" progId="Equation.DSMT4">
                  <p:embed/>
                </p:oleObj>
              </mc:Choice>
              <mc:Fallback>
                <p:oleObj name="Equation" r:id="rId8" imgW="228501" imgH="25389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10200"/>
                        <a:ext cx="6159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13"/>
          <p:cNvGraphicFramePr>
            <a:graphicFrameLocks noChangeAspect="1"/>
          </p:cNvGraphicFramePr>
          <p:nvPr/>
        </p:nvGraphicFramePr>
        <p:xfrm>
          <a:off x="3886200" y="2590800"/>
          <a:ext cx="5181600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Photo Editor Photo" r:id="rId9" imgW="9523810" imgH="6076190" progId="MSPhotoEd.3">
                  <p:embed/>
                </p:oleObj>
              </mc:Choice>
              <mc:Fallback>
                <p:oleObj name="Photo Editor Photo" r:id="rId9" imgW="9523810" imgH="6076190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590800"/>
                        <a:ext cx="5181600" cy="330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Electrical Field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 </a:t>
            </a:r>
            <a:r>
              <a:rPr lang="en-US" altLang="en-US" b="1" dirty="0" smtClean="0"/>
              <a:t>electric field</a:t>
            </a:r>
            <a:r>
              <a:rPr lang="en-US" altLang="en-US" dirty="0" smtClean="0"/>
              <a:t> is said to exist in the region of space around a charged object. When another charged object enters this electric field, the field exerts a </a:t>
            </a:r>
            <a:r>
              <a:rPr lang="en-US" altLang="en-US" b="1" i="1" u="sng" dirty="0" smtClean="0"/>
              <a:t>force</a:t>
            </a:r>
            <a:r>
              <a:rPr lang="en-US" altLang="en-US" dirty="0" smtClean="0"/>
              <a:t> on the second charged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3622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A charged particle, with charge Q, produces an electric field in the region of space around it</a:t>
            </a:r>
          </a:p>
          <a:p>
            <a:pPr eaLnBrk="1" hangingPunct="1"/>
            <a:r>
              <a:rPr lang="en-US" altLang="en-US" sz="2400" dirty="0" smtClean="0"/>
              <a:t>A small </a:t>
            </a:r>
            <a:r>
              <a:rPr lang="en-US" altLang="en-US" sz="2400" i="1" dirty="0" smtClean="0"/>
              <a:t>test charge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q</a:t>
            </a:r>
            <a:r>
              <a:rPr lang="en-US" altLang="en-US" sz="2400" baseline="-25000" dirty="0" err="1" smtClean="0"/>
              <a:t>o</a:t>
            </a:r>
            <a:r>
              <a:rPr lang="en-US" altLang="en-US" sz="2400" dirty="0" smtClean="0"/>
              <a:t>, placed in the field, will experience a force</a:t>
            </a:r>
          </a:p>
        </p:txBody>
      </p:sp>
      <p:graphicFrame>
        <p:nvGraphicFramePr>
          <p:cNvPr id="30724" name="Object 9"/>
          <p:cNvGraphicFramePr>
            <a:graphicFrameLocks noChangeAspect="1"/>
          </p:cNvGraphicFramePr>
          <p:nvPr/>
        </p:nvGraphicFramePr>
        <p:xfrm>
          <a:off x="3886200" y="2424113"/>
          <a:ext cx="5181600" cy="382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Photo Editor Photo" r:id="rId3" imgW="9523810" imgH="7028571" progId="MSPhotoEd.3">
                  <p:embed/>
                </p:oleObj>
              </mc:Choice>
              <mc:Fallback>
                <p:oleObj name="Photo Editor Photo" r:id="rId3" imgW="9523810" imgH="702857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424113"/>
                        <a:ext cx="5181600" cy="382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09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Mathematically,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SI units are N / C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vector quantity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The direction of the field is the direction of the electric force that would be exerted on a small </a:t>
            </a:r>
            <a:r>
              <a:rPr lang="en-US" altLang="en-US" sz="2800" b="1" u="sng" dirty="0" smtClean="0"/>
              <a:t>positive</a:t>
            </a:r>
            <a:r>
              <a:rPr lang="en-US" altLang="en-US" sz="2800" dirty="0" smtClean="0"/>
              <a:t> charge placed at that point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4495800" y="1828800"/>
          <a:ext cx="2674938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Equation" r:id="rId3" imgW="971517" imgH="457267" progId="Equation.DSMT4">
                  <p:embed/>
                </p:oleObj>
              </mc:Choice>
              <mc:Fallback>
                <p:oleObj name="Equation" r:id="rId3" imgW="971517" imgH="457267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828800"/>
                        <a:ext cx="2674938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Direction of Electric Field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4196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electric field produced by a negative charge is directed toward the charge</a:t>
            </a:r>
          </a:p>
          <a:p>
            <a:pPr lvl="1" eaLnBrk="1" hangingPunct="1"/>
            <a:r>
              <a:rPr lang="en-US" altLang="en-US" sz="2400" smtClean="0"/>
              <a:t>A positive test charge would be attracted to the negative source charge</a:t>
            </a:r>
          </a:p>
        </p:txBody>
      </p:sp>
      <p:graphicFrame>
        <p:nvGraphicFramePr>
          <p:cNvPr id="32772" name="Object 8"/>
          <p:cNvGraphicFramePr>
            <a:graphicFrameLocks noChangeAspect="1"/>
          </p:cNvGraphicFramePr>
          <p:nvPr/>
        </p:nvGraphicFramePr>
        <p:xfrm>
          <a:off x="5334000" y="1905000"/>
          <a:ext cx="24003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Photo Editor Photo" r:id="rId3" imgW="3505689" imgH="7228571" progId="MSPhotoEd.3">
                  <p:embed/>
                </p:oleObj>
              </mc:Choice>
              <mc:Fallback>
                <p:oleObj name="Photo Editor Photo" r:id="rId3" imgW="3505689" imgH="7228571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05000"/>
                        <a:ext cx="24003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4196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electric field produced by a positive charge is directed away from the charge</a:t>
            </a:r>
          </a:p>
          <a:p>
            <a:pPr lvl="1" eaLnBrk="1" hangingPunct="1"/>
            <a:r>
              <a:rPr lang="en-US" altLang="en-US" sz="2400" smtClean="0"/>
              <a:t>A positive test charge would be repelled from the positive source charge</a:t>
            </a:r>
          </a:p>
          <a:p>
            <a:pPr eaLnBrk="1" hangingPunct="1"/>
            <a:endParaRPr lang="en-US" altLang="en-US" sz="2800" smtClean="0"/>
          </a:p>
        </p:txBody>
      </p:sp>
      <p:graphicFrame>
        <p:nvGraphicFramePr>
          <p:cNvPr id="33796" name="Object 7"/>
          <p:cNvGraphicFramePr>
            <a:graphicFrameLocks noChangeAspect="1"/>
          </p:cNvGraphicFramePr>
          <p:nvPr/>
        </p:nvGraphicFramePr>
        <p:xfrm>
          <a:off x="5181600" y="1905000"/>
          <a:ext cx="26035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Photo Editor Photo" r:id="rId3" imgW="3801006" imgH="7228571" progId="MSPhotoEd.3">
                  <p:embed/>
                </p:oleObj>
              </mc:Choice>
              <mc:Fallback>
                <p:oleObj name="Photo Editor Photo" r:id="rId3" imgW="3801006" imgH="7228571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905000"/>
                        <a:ext cx="26035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More Properties of Charge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Nature’s basic carrier of negative charge is the electron</a:t>
            </a:r>
          </a:p>
          <a:p>
            <a:pPr lvl="1" eaLnBrk="1" hangingPunct="1"/>
            <a:r>
              <a:rPr lang="en-US" altLang="en-US" sz="2400" dirty="0" smtClean="0"/>
              <a:t>Gaining or losing electrons is how an object becomes charged</a:t>
            </a:r>
          </a:p>
          <a:p>
            <a:pPr eaLnBrk="1" hangingPunct="1"/>
            <a:r>
              <a:rPr lang="en-US" altLang="en-US" sz="2800" b="1" u="sng" dirty="0" smtClean="0"/>
              <a:t>Electric charge is always conserved</a:t>
            </a:r>
          </a:p>
          <a:p>
            <a:pPr lvl="1" eaLnBrk="1" hangingPunct="1"/>
            <a:r>
              <a:rPr lang="en-US" altLang="en-US" sz="2400" dirty="0" smtClean="0"/>
              <a:t>Charge is not created, only exchanged</a:t>
            </a:r>
          </a:p>
          <a:p>
            <a:pPr lvl="1" eaLnBrk="1" hangingPunct="1"/>
            <a:r>
              <a:rPr lang="en-US" altLang="en-US" sz="2400" dirty="0" smtClean="0"/>
              <a:t>Objects become charged because negative charge is transferred from one object to another.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The Superposition Principle can be applied to the electric field if a group of charges is present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Problem Solving Strategy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Draw</a:t>
            </a:r>
            <a:r>
              <a:rPr lang="en-US" altLang="en-US" smtClean="0"/>
              <a:t> a diagram of the charges in the problem</a:t>
            </a:r>
          </a:p>
          <a:p>
            <a:pPr eaLnBrk="1" hangingPunct="1"/>
            <a:r>
              <a:rPr lang="en-US" altLang="en-US" b="1" smtClean="0"/>
              <a:t>Identify</a:t>
            </a:r>
            <a:r>
              <a:rPr lang="en-US" altLang="en-US" smtClean="0"/>
              <a:t> the charge of interest</a:t>
            </a:r>
          </a:p>
          <a:p>
            <a:pPr lvl="1" eaLnBrk="1" hangingPunct="1"/>
            <a:r>
              <a:rPr lang="en-US" altLang="en-US" smtClean="0"/>
              <a:t>You may want to circle it</a:t>
            </a:r>
          </a:p>
          <a:p>
            <a:pPr eaLnBrk="1" hangingPunct="1"/>
            <a:r>
              <a:rPr lang="en-US" altLang="en-US" b="1" smtClean="0"/>
              <a:t>Units</a:t>
            </a:r>
            <a:r>
              <a:rPr lang="en-US" altLang="en-US" smtClean="0"/>
              <a:t> – Convert all units to SI</a:t>
            </a:r>
          </a:p>
          <a:p>
            <a:pPr lvl="1" eaLnBrk="1" hangingPunct="1"/>
            <a:r>
              <a:rPr lang="en-US" altLang="en-US" smtClean="0"/>
              <a:t>Need to be consistent with k</a:t>
            </a:r>
            <a:r>
              <a:rPr lang="en-US" altLang="en-US" baseline="-25000" smtClean="0"/>
              <a:t>e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Problem Solving Strategy, cont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smtClean="0"/>
              <a:t>Apply Coulomb’s Law</a:t>
            </a:r>
          </a:p>
          <a:p>
            <a:pPr lvl="1" eaLnBrk="1" hangingPunct="1"/>
            <a:r>
              <a:rPr lang="en-US" altLang="en-US" sz="2400" smtClean="0"/>
              <a:t>For each charge, find the force on the charge of interest</a:t>
            </a:r>
          </a:p>
          <a:p>
            <a:pPr lvl="1" eaLnBrk="1" hangingPunct="1"/>
            <a:r>
              <a:rPr lang="en-US" altLang="en-US" sz="2400" smtClean="0"/>
              <a:t>Determine the direction of the force</a:t>
            </a:r>
          </a:p>
          <a:p>
            <a:pPr eaLnBrk="1" hangingPunct="1"/>
            <a:r>
              <a:rPr lang="en-US" altLang="en-US" sz="2800" b="1" smtClean="0"/>
              <a:t>Sum all the x- and y- components</a:t>
            </a:r>
            <a:endParaRPr lang="en-US" altLang="en-US" sz="2800" smtClean="0"/>
          </a:p>
          <a:p>
            <a:pPr lvl="1" eaLnBrk="1" hangingPunct="1"/>
            <a:r>
              <a:rPr lang="en-US" altLang="en-US" sz="2400" smtClean="0"/>
              <a:t>This gives the x- and y-components of the resultant force</a:t>
            </a:r>
          </a:p>
          <a:p>
            <a:pPr eaLnBrk="1" hangingPunct="1"/>
            <a:r>
              <a:rPr lang="en-US" altLang="en-US" sz="2800" b="1" smtClean="0"/>
              <a:t>Find the resultant force</a:t>
            </a:r>
            <a:r>
              <a:rPr lang="en-US" altLang="en-US" sz="2800" smtClean="0"/>
              <a:t> by using</a:t>
            </a:r>
            <a:r>
              <a:rPr lang="en-US" altLang="en-US" sz="2800" b="1" smtClean="0"/>
              <a:t> </a:t>
            </a:r>
            <a:r>
              <a:rPr lang="en-US" altLang="en-US" sz="2800" smtClean="0"/>
              <a:t>the Pythagorean theorem and trig</a:t>
            </a:r>
            <a:r>
              <a:rPr lang="en-US" altLang="en-US" sz="2800" b="1" smtClean="0"/>
              <a:t> </a:t>
            </a:r>
          </a:p>
          <a:p>
            <a:pPr lvl="1" eaLnBrk="1" hangingPunct="1"/>
            <a:endParaRPr lang="en-US" altLang="en-US" sz="2400" smtClean="0"/>
          </a:p>
          <a:p>
            <a:pPr eaLnBrk="1" hangingPunct="1"/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Problem Solving Strategy, Electric Fields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Calculate Electric Fields of point charges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Use the equation to find the electric field due to the individual charges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The direction is given by the direction of the force on a positive test charge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The Superposition Principle can be applied if more than one charge is present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 Field Lines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/>
              <a:t>Electric field lines </a:t>
            </a:r>
            <a:r>
              <a:rPr lang="en-US" altLang="en-US" dirty="0" smtClean="0"/>
              <a:t>are draw pointing in the direction of the field vector at any point.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The number of lines per unit area is proportional to the strength of the electric field in a given region.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 Field Line Patterns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For a positive source charge, the lines will radiate outward</a:t>
            </a:r>
          </a:p>
        </p:txBody>
      </p:sp>
      <p:graphicFrame>
        <p:nvGraphicFramePr>
          <p:cNvPr id="40964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145088" y="2139950"/>
          <a:ext cx="3810000" cy="386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Photo Editor Photo" r:id="rId3" imgW="4371429" imgH="4439270" progId="MSPhotoEd.3">
                  <p:embed/>
                </p:oleObj>
              </mc:Choice>
              <mc:Fallback>
                <p:oleObj name="Photo Editor Photo" r:id="rId3" imgW="4371429" imgH="443927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088" y="2139950"/>
                        <a:ext cx="3810000" cy="386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 Field Line Patterns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For a negative source charge, the lines will point inward</a:t>
            </a:r>
          </a:p>
        </p:txBody>
      </p:sp>
      <p:graphicFrame>
        <p:nvGraphicFramePr>
          <p:cNvPr id="41988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145088" y="2268538"/>
          <a:ext cx="3810000" cy="361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Photo Editor Photo" r:id="rId3" imgW="4590476" imgH="4352381" progId="MSPhotoEd.3">
                  <p:embed/>
                </p:oleObj>
              </mc:Choice>
              <mc:Fallback>
                <p:oleObj name="Photo Editor Photo" r:id="rId3" imgW="4590476" imgH="435238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088" y="2268538"/>
                        <a:ext cx="3810000" cy="361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 Field Line Patterns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An electric </a:t>
            </a:r>
            <a:r>
              <a:rPr lang="en-US" altLang="en-US" sz="2800" b="1" i="1" u="sng" dirty="0" smtClean="0"/>
              <a:t>dipole</a:t>
            </a:r>
            <a:r>
              <a:rPr lang="en-US" altLang="en-US" sz="2800" dirty="0" smtClean="0"/>
              <a:t> consists of two equal and opposite charges</a:t>
            </a:r>
          </a:p>
        </p:txBody>
      </p:sp>
      <p:graphicFrame>
        <p:nvGraphicFramePr>
          <p:cNvPr id="43012" name="Object 9"/>
          <p:cNvGraphicFramePr>
            <a:graphicFrameLocks noChangeAspect="1"/>
          </p:cNvGraphicFramePr>
          <p:nvPr/>
        </p:nvGraphicFramePr>
        <p:xfrm>
          <a:off x="5029200" y="1981200"/>
          <a:ext cx="38719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Photo Editor Photo" r:id="rId3" imgW="6885714" imgH="7228571" progId="MSPhotoEd.3">
                  <p:embed/>
                </p:oleObj>
              </mc:Choice>
              <mc:Fallback>
                <p:oleObj name="Photo Editor Photo" r:id="rId3" imgW="6885714" imgH="722857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981200"/>
                        <a:ext cx="38719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 Field Line Patterns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017713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Two equal but like point charges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At a great distance from the charges, the field would be approximately that of a single charge of 2q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bulging out of the field lines between the charges indicates the repulsion between the charges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low field lines between the charges indicates a weak field in this region</a:t>
            </a:r>
          </a:p>
        </p:txBody>
      </p:sp>
      <p:graphicFrame>
        <p:nvGraphicFramePr>
          <p:cNvPr id="44036" name="Object 9"/>
          <p:cNvGraphicFramePr>
            <a:graphicFrameLocks noChangeAspect="1"/>
          </p:cNvGraphicFramePr>
          <p:nvPr/>
        </p:nvGraphicFramePr>
        <p:xfrm>
          <a:off x="4572000" y="2184400"/>
          <a:ext cx="44275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3" name="Photo Editor Photo" r:id="rId3" imgW="7876190" imgH="7228571" progId="MSPhotoEd.3">
                  <p:embed/>
                </p:oleObj>
              </mc:Choice>
              <mc:Fallback>
                <p:oleObj name="Photo Editor Photo" r:id="rId3" imgW="7876190" imgH="722857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84400"/>
                        <a:ext cx="442753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Properties of Charge, final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u="sng" dirty="0" smtClean="0"/>
              <a:t>Charge is quantized</a:t>
            </a:r>
          </a:p>
          <a:p>
            <a:pPr lvl="1" eaLnBrk="1" hangingPunct="1"/>
            <a:r>
              <a:rPr lang="en-US" altLang="en-US" sz="2400" dirty="0" smtClean="0"/>
              <a:t>All charge is a multiple of a fundamental unit of charge, symbolized by e.</a:t>
            </a:r>
            <a:endParaRPr lang="en-US" altLang="en-US" sz="2000" dirty="0" smtClean="0"/>
          </a:p>
          <a:p>
            <a:pPr lvl="1" eaLnBrk="1" hangingPunct="1"/>
            <a:r>
              <a:rPr lang="en-US" altLang="en-US" sz="2400" dirty="0" smtClean="0"/>
              <a:t>Electrons have a charge of –e</a:t>
            </a:r>
          </a:p>
          <a:p>
            <a:pPr lvl="1" eaLnBrk="1" hangingPunct="1"/>
            <a:r>
              <a:rPr lang="en-US" altLang="en-US" sz="2400" dirty="0" smtClean="0"/>
              <a:t>Protons have a charge of +e</a:t>
            </a:r>
          </a:p>
          <a:p>
            <a:pPr lvl="1" eaLnBrk="1" hangingPunct="1"/>
            <a:r>
              <a:rPr lang="en-US" altLang="en-US" sz="2400" dirty="0" smtClean="0"/>
              <a:t>The SI unit of charge is the </a:t>
            </a:r>
            <a:r>
              <a:rPr lang="en-US" altLang="en-US" sz="2400" b="1" u="sng" dirty="0" smtClean="0"/>
              <a:t>Coulomb</a:t>
            </a:r>
            <a:r>
              <a:rPr lang="en-US" altLang="en-US" sz="2400" dirty="0" smtClean="0"/>
              <a:t> (C)</a:t>
            </a:r>
          </a:p>
          <a:p>
            <a:pPr lvl="2" eaLnBrk="1" hangingPunct="1"/>
            <a:r>
              <a:rPr lang="en-US" altLang="en-US" sz="2000" b="1" dirty="0" smtClean="0"/>
              <a:t>e = 1.6 x 10</a:t>
            </a:r>
            <a:r>
              <a:rPr lang="en-US" altLang="en-US" sz="2000" b="1" baseline="30000" dirty="0" smtClean="0"/>
              <a:t>-19</a:t>
            </a:r>
            <a:r>
              <a:rPr lang="en-US" altLang="en-US" sz="2000" b="1" dirty="0" smtClean="0"/>
              <a:t> 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Electric Field Patterns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Unequal and unlike charges</a:t>
            </a:r>
          </a:p>
          <a:p>
            <a:pPr eaLnBrk="1" hangingPunct="1"/>
            <a:r>
              <a:rPr lang="en-US" altLang="en-US" sz="2800" smtClean="0"/>
              <a:t>Note that two lines leave the +2q charge for each line that terminates on -q</a:t>
            </a:r>
          </a:p>
        </p:txBody>
      </p:sp>
      <p:graphicFrame>
        <p:nvGraphicFramePr>
          <p:cNvPr id="45060" name="Object 9"/>
          <p:cNvGraphicFramePr>
            <a:graphicFrameLocks noChangeAspect="1"/>
          </p:cNvGraphicFramePr>
          <p:nvPr/>
        </p:nvGraphicFramePr>
        <p:xfrm>
          <a:off x="5105400" y="2057400"/>
          <a:ext cx="36830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Photo Editor Photo" r:id="rId3" imgW="6020640" imgH="7228571" progId="MSPhotoEd.3">
                  <p:embed/>
                </p:oleObj>
              </mc:Choice>
              <mc:Fallback>
                <p:oleObj name="Photo Editor Photo" r:id="rId3" imgW="6020640" imgH="722857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057400"/>
                        <a:ext cx="36830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Rules for Drawing Electric Field Lines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The lines for a group of charges must begin on positive charges and end on negative charges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In the case of an excess of charge, some lines will begin or end infinitely far away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The number of lines drawn leaving a positive charge or ending on a negative charge is proportional to the magnitude of the charge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No two field lines can cross each other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Conductors in Electrostatic Equilibrium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When no net motion of charge occurs within a conductor, the conductor is said to be in </a:t>
            </a:r>
            <a:r>
              <a:rPr lang="en-US" altLang="en-US" sz="2400" b="1" smtClean="0"/>
              <a:t>electrostatic equilibrium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An isolated conductor has the following properties: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The electric field is zero everywhere inside the conducting material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Any excess charge on an isolated conductor resides entirely on its surface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The electric field just outside a charged conductor is perpendicular to the conductor’s surface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On an irregularly shaped conductor, the charge accumulates at locations where the radius of curvature of the surface is smallest (that is, at sharp points)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Property 1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electric field is zero everywhere inside the conducting material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Consider if this were </a:t>
            </a:r>
            <a:r>
              <a:rPr lang="en-US" altLang="en-US" i="1" smtClean="0"/>
              <a:t>not</a:t>
            </a:r>
            <a:r>
              <a:rPr lang="en-US" altLang="en-US" smtClean="0"/>
              <a:t> true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If there were an electric field inside the conductor, the free charge there would move and there would be a flow of charge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If there were a movement of charge, the conductor would not be in equilibrium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Property 2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Any excess charge on an isolated conductor resides entirely on its surface</a:t>
            </a:r>
          </a:p>
          <a:p>
            <a:pPr lvl="1" eaLnBrk="1" hangingPunct="1"/>
            <a:r>
              <a:rPr lang="en-US" altLang="en-US" sz="2400" smtClean="0"/>
              <a:t>A direct result of the 1/r</a:t>
            </a:r>
            <a:r>
              <a:rPr lang="en-US" altLang="en-US" sz="2400" baseline="30000" smtClean="0"/>
              <a:t>2</a:t>
            </a:r>
            <a:r>
              <a:rPr lang="en-US" altLang="en-US" sz="2400" smtClean="0"/>
              <a:t> repulsion between like charges in Coulomb’s Law</a:t>
            </a:r>
          </a:p>
          <a:p>
            <a:pPr lvl="1" eaLnBrk="1" hangingPunct="1"/>
            <a:r>
              <a:rPr lang="en-US" altLang="en-US" sz="2400" smtClean="0"/>
              <a:t>If some excess of charge could be placed inside the conductor, the repulsive forces would push them as far apart as possible, causing them to migrate to the surface</a:t>
            </a:r>
          </a:p>
          <a:p>
            <a:pPr eaLnBrk="1" hangingPunct="1"/>
            <a:endParaRPr lang="en-US" altLang="en-US" sz="280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Property 3</a:t>
            </a:r>
          </a:p>
        </p:txBody>
      </p:sp>
      <p:sp>
        <p:nvSpPr>
          <p:cNvPr id="5017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098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The electric field just outside a charged conductor is perpendicular to the conductor’s surface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Consider what would happen it this was not true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The component along the surface would cause the charge to move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It would not be in equilibrium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</p:txBody>
      </p:sp>
      <p:graphicFrame>
        <p:nvGraphicFramePr>
          <p:cNvPr id="50180" name="Object 12"/>
          <p:cNvGraphicFramePr>
            <a:graphicFrameLocks noChangeAspect="1"/>
          </p:cNvGraphicFramePr>
          <p:nvPr/>
        </p:nvGraphicFramePr>
        <p:xfrm>
          <a:off x="3962400" y="2606675"/>
          <a:ext cx="5105400" cy="343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Photo Editor Photo" r:id="rId3" imgW="9523810" imgH="6400000" progId="MSPhotoEd.3">
                  <p:embed/>
                </p:oleObj>
              </mc:Choice>
              <mc:Fallback>
                <p:oleObj name="Photo Editor Photo" r:id="rId3" imgW="9523810" imgH="6400000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606675"/>
                        <a:ext cx="5105400" cy="343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Property 4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On an irregularly shaped conductor, the charge accumulates at locations where the radius of curvature of the surface is smallest (that is, at sharp points)</a:t>
            </a:r>
          </a:p>
          <a:p>
            <a:pPr eaLnBrk="1" hangingPunct="1"/>
            <a:endParaRPr lang="en-US" altLang="en-US" sz="2400" smtClean="0"/>
          </a:p>
        </p:txBody>
      </p:sp>
      <p:graphicFrame>
        <p:nvGraphicFramePr>
          <p:cNvPr id="51204" name="Object 9"/>
          <p:cNvGraphicFramePr>
            <a:graphicFrameLocks noChangeAspect="1"/>
          </p:cNvGraphicFramePr>
          <p:nvPr/>
        </p:nvGraphicFramePr>
        <p:xfrm>
          <a:off x="5181600" y="1905000"/>
          <a:ext cx="3265488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1" name="Photo Editor Photo" r:id="rId3" imgW="5249008" imgH="7228571" progId="MSPhotoEd.3">
                  <p:embed/>
                </p:oleObj>
              </mc:Choice>
              <mc:Fallback>
                <p:oleObj name="Photo Editor Photo" r:id="rId3" imgW="5249008" imgH="722857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905000"/>
                        <a:ext cx="3265488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Property 4, cont.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4572000"/>
            <a:ext cx="83820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Any excess charge moves to its surface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charges move apart until an equilibrium is achieved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amount of charge per unit area is greater at the flat end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forces from the charges at the sharp end produce a larger resultant force away from the surface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Why a lightning rod works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smtClean="0"/>
          </a:p>
        </p:txBody>
      </p:sp>
      <p:graphicFrame>
        <p:nvGraphicFramePr>
          <p:cNvPr id="52228" name="Object 9"/>
          <p:cNvGraphicFramePr>
            <a:graphicFrameLocks noChangeAspect="1"/>
          </p:cNvGraphicFramePr>
          <p:nvPr/>
        </p:nvGraphicFramePr>
        <p:xfrm>
          <a:off x="1219200" y="1966913"/>
          <a:ext cx="6934200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Photo Editor Photo" r:id="rId3" imgW="9523810" imgH="3619048" progId="MSPhotoEd.3">
                  <p:embed/>
                </p:oleObj>
              </mc:Choice>
              <mc:Fallback>
                <p:oleObj name="Photo Editor Photo" r:id="rId3" imgW="9523810" imgH="3619048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66913"/>
                        <a:ext cx="6934200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 to Verify Properties of Charges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580312" cy="4840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Faraday’s Ice-Pail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Concluded a charged object suspended inside a metal container causes a rearrangement of charge on the container in such a manner that the sign of the charge on the inside surface of the container is opposite the sign of the charge on the suspended object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Millikan Oil-Drop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Measured the elementary charge, 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Found every charge had an integral multiple of 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q = n 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Conductors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2"/>
            <a:ext cx="7772400" cy="4459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u="sng" dirty="0" smtClean="0"/>
              <a:t>Conductors</a:t>
            </a:r>
            <a:r>
              <a:rPr lang="en-US" altLang="en-US" dirty="0" smtClean="0"/>
              <a:t> are materials in which the electric charges move freely </a:t>
            </a:r>
            <a:r>
              <a:rPr lang="en-US" altLang="en-US" b="1" u="sng" dirty="0" smtClean="0"/>
              <a:t>in response to an electric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Copper, aluminum and silver are good conductors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When a conductor is charged in a small region, the charge readily distributes itself over the entire surface of the 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Insulators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u="sng" dirty="0" smtClean="0"/>
              <a:t>Insulators</a:t>
            </a:r>
            <a:r>
              <a:rPr lang="en-US" altLang="en-US" dirty="0" smtClean="0"/>
              <a:t> are materials in which electric charges do not move freely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Glass and rubber are examples of insulators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When insulators are charged by rubbing, </a:t>
            </a:r>
            <a:r>
              <a:rPr lang="en-US" altLang="en-US" b="1" u="sng" dirty="0" smtClean="0"/>
              <a:t>only the rubbed area becomes charged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There is no tendency for the charge to move into other regions of the 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Semiconductors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characteristics of semiconductors are </a:t>
            </a:r>
            <a:r>
              <a:rPr lang="en-US" altLang="en-US" b="1" u="sng" dirty="0" smtClean="0"/>
              <a:t>between those of insulators and conductors</a:t>
            </a:r>
          </a:p>
          <a:p>
            <a:pPr eaLnBrk="1" hangingPunct="1"/>
            <a:r>
              <a:rPr lang="en-US" altLang="en-US" dirty="0" smtClean="0"/>
              <a:t>Silicon and germanium are examples of semiconductors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Charging by </a:t>
            </a:r>
            <a:r>
              <a:rPr lang="en-US" altLang="en-US" b="1" dirty="0" smtClean="0"/>
              <a:t>Conduction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A charged object (the rod) is placed in contact with another object (the sphere)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Some electrons on the rod can move to the sphere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When the rod is removed, the sphere is left with a charge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object being charged is always left with a charge having the same sign as the object doing the charging</a:t>
            </a:r>
          </a:p>
        </p:txBody>
      </p:sp>
      <p:graphicFrame>
        <p:nvGraphicFramePr>
          <p:cNvPr id="12292" name="Object 9"/>
          <p:cNvGraphicFramePr>
            <a:graphicFrameLocks noChangeAspect="1"/>
          </p:cNvGraphicFramePr>
          <p:nvPr/>
        </p:nvGraphicFramePr>
        <p:xfrm>
          <a:off x="5334000" y="1981200"/>
          <a:ext cx="24892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Photo Editor Photo" r:id="rId3" imgW="3809524" imgH="7228571" progId="MSPhotoEd.3">
                  <p:embed/>
                </p:oleObj>
              </mc:Choice>
              <mc:Fallback>
                <p:oleObj name="Photo Editor Photo" r:id="rId3" imgW="3809524" imgH="722857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81200"/>
                        <a:ext cx="24892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Charging by </a:t>
            </a:r>
            <a:r>
              <a:rPr lang="en-US" altLang="en-US" b="1" dirty="0" smtClean="0"/>
              <a:t>Induction</a:t>
            </a:r>
          </a:p>
        </p:txBody>
      </p:sp>
      <p:sp>
        <p:nvSpPr>
          <p:cNvPr id="1331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When an object is connected to a conducting wire or pipe buried in the earth, it is said to be grounded</a:t>
            </a:r>
          </a:p>
          <a:p>
            <a:pPr eaLnBrk="1" hangingPunct="1"/>
            <a:r>
              <a:rPr lang="en-US" altLang="en-US" sz="2400" smtClean="0"/>
              <a:t>A negatively charged rubber rod is brought near an uncharged sphere</a:t>
            </a:r>
          </a:p>
        </p:txBody>
      </p:sp>
      <p:graphicFrame>
        <p:nvGraphicFramePr>
          <p:cNvPr id="13316" name="Object 13"/>
          <p:cNvGraphicFramePr>
            <a:graphicFrameLocks noChangeAspect="1"/>
          </p:cNvGraphicFramePr>
          <p:nvPr/>
        </p:nvGraphicFramePr>
        <p:xfrm>
          <a:off x="4757738" y="1828800"/>
          <a:ext cx="126206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Photo Editor Photo" r:id="rId3" imgW="7039958" imgH="7228571" progId="MSPhotoEd.3">
                  <p:embed/>
                </p:oleObj>
              </mc:Choice>
              <mc:Fallback>
                <p:oleObj name="Photo Editor Photo" r:id="rId3" imgW="7039958" imgH="7228571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8" y="1828800"/>
                        <a:ext cx="1262062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14"/>
          <p:cNvGraphicFramePr>
            <a:graphicFrameLocks noChangeAspect="1"/>
          </p:cNvGraphicFramePr>
          <p:nvPr/>
        </p:nvGraphicFramePr>
        <p:xfrm>
          <a:off x="6248400" y="2209800"/>
          <a:ext cx="28194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Photo Editor Photo" r:id="rId5" imgW="9523810" imgH="5533333" progId="MSPhotoEd.3">
                  <p:embed/>
                </p:oleObj>
              </mc:Choice>
              <mc:Fallback>
                <p:oleObj name="Photo Editor Photo" r:id="rId5" imgW="9523810" imgH="5533333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209800"/>
                        <a:ext cx="2819400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17"/>
          <p:cNvGraphicFramePr>
            <a:graphicFrameLocks noChangeAspect="1"/>
          </p:cNvGraphicFramePr>
          <p:nvPr/>
        </p:nvGraphicFramePr>
        <p:xfrm>
          <a:off x="6172200" y="4267200"/>
          <a:ext cx="2895600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Photo Editor Photo" r:id="rId7" imgW="9523810" imgH="5571429" progId="MSPhotoEd.3">
                  <p:embed/>
                </p:oleObj>
              </mc:Choice>
              <mc:Fallback>
                <p:oleObj name="Photo Editor Photo" r:id="rId7" imgW="9523810" imgH="5571429" progId="MSPhotoEd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267200"/>
                        <a:ext cx="2895600" cy="169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18"/>
          <p:cNvGraphicFramePr>
            <a:graphicFrameLocks noChangeAspect="1"/>
          </p:cNvGraphicFramePr>
          <p:nvPr/>
        </p:nvGraphicFramePr>
        <p:xfrm>
          <a:off x="3733800" y="3284538"/>
          <a:ext cx="3124200" cy="14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Photo Editor Photo" r:id="rId9" imgW="9523810" imgH="4296375" progId="MSPhotoEd.3">
                  <p:embed/>
                </p:oleObj>
              </mc:Choice>
              <mc:Fallback>
                <p:oleObj name="Photo Editor Photo" r:id="rId9" imgW="9523810" imgH="4296375" progId="MSPhotoEd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284538"/>
                        <a:ext cx="3124200" cy="14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Object 19"/>
          <p:cNvGraphicFramePr>
            <a:graphicFrameLocks noChangeAspect="1"/>
          </p:cNvGraphicFramePr>
          <p:nvPr/>
        </p:nvGraphicFramePr>
        <p:xfrm>
          <a:off x="4876800" y="5410200"/>
          <a:ext cx="134937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Photo Editor Photo" r:id="rId11" imgW="7114286" imgH="7228571" progId="MSPhotoEd.3">
                  <p:embed/>
                </p:oleObj>
              </mc:Choice>
              <mc:Fallback>
                <p:oleObj name="Photo Editor Photo" r:id="rId11" imgW="7114286" imgH="7228571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410200"/>
                        <a:ext cx="134937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681</TotalTime>
  <Words>1979</Words>
  <Application>Microsoft Office PowerPoint</Application>
  <PresentationFormat>On-screen Show (4:3)</PresentationFormat>
  <Paragraphs>200</Paragraphs>
  <Slides>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Tahoma</vt:lpstr>
      <vt:lpstr>Verdana</vt:lpstr>
      <vt:lpstr>Wingdings</vt:lpstr>
      <vt:lpstr>Blends</vt:lpstr>
      <vt:lpstr>Photo Editor Photo</vt:lpstr>
      <vt:lpstr>Equation</vt:lpstr>
      <vt:lpstr>Chapter 15</vt:lpstr>
      <vt:lpstr>Properties of Electric Charges</vt:lpstr>
      <vt:lpstr>More Properties of Charge</vt:lpstr>
      <vt:lpstr>Properties of Charge, final</vt:lpstr>
      <vt:lpstr>Conductors</vt:lpstr>
      <vt:lpstr>Insulators</vt:lpstr>
      <vt:lpstr>Semiconductors</vt:lpstr>
      <vt:lpstr>Charging by Conduction</vt:lpstr>
      <vt:lpstr>Charging by Induction</vt:lpstr>
      <vt:lpstr>Charging by Induction, 2</vt:lpstr>
      <vt:lpstr>Charging by Induction, 3</vt:lpstr>
      <vt:lpstr>Charging by Induction, final</vt:lpstr>
      <vt:lpstr>Polarization</vt:lpstr>
      <vt:lpstr>Examples of  Polarization</vt:lpstr>
      <vt:lpstr>Coulomb’s Law</vt:lpstr>
      <vt:lpstr>Coulomb’s Law, cont.</vt:lpstr>
      <vt:lpstr>Characteristics of Particles</vt:lpstr>
      <vt:lpstr>Charles Coulomb</vt:lpstr>
      <vt:lpstr>Vector Nature of Electric Forces</vt:lpstr>
      <vt:lpstr>Vector Nature of Forces, cont.</vt:lpstr>
      <vt:lpstr>Electrical Forces are Field Forces</vt:lpstr>
      <vt:lpstr>Electrical Force Compared to Gravitational Force</vt:lpstr>
      <vt:lpstr>The Superposition Principle</vt:lpstr>
      <vt:lpstr>Superposition Principle Example</vt:lpstr>
      <vt:lpstr>Electrical Field</vt:lpstr>
      <vt:lpstr>PowerPoint Presentation</vt:lpstr>
      <vt:lpstr>PowerPoint Presentation</vt:lpstr>
      <vt:lpstr>Direction of Electric Field</vt:lpstr>
      <vt:lpstr>PowerPoint Presentation</vt:lpstr>
      <vt:lpstr>PowerPoint Presentation</vt:lpstr>
      <vt:lpstr>Problem Solving Strategy</vt:lpstr>
      <vt:lpstr>Problem Solving Strategy, cont</vt:lpstr>
      <vt:lpstr>Problem Solving Strategy, Electric Fields</vt:lpstr>
      <vt:lpstr>Electric Field Lines</vt:lpstr>
      <vt:lpstr>PowerPoint Presentation</vt:lpstr>
      <vt:lpstr>Electric Field Line Patterns</vt:lpstr>
      <vt:lpstr>Electric Field Line Patterns</vt:lpstr>
      <vt:lpstr>Electric Field Line Patterns</vt:lpstr>
      <vt:lpstr>Electric Field Line Patterns</vt:lpstr>
      <vt:lpstr>Electric Field Patterns</vt:lpstr>
      <vt:lpstr>Rules for Drawing Electric Field Lines</vt:lpstr>
      <vt:lpstr>Conductors in Electrostatic Equilibrium</vt:lpstr>
      <vt:lpstr>Property 1</vt:lpstr>
      <vt:lpstr>Property 2</vt:lpstr>
      <vt:lpstr>Property 3</vt:lpstr>
      <vt:lpstr>Property 4</vt:lpstr>
      <vt:lpstr>Property 4, cont.</vt:lpstr>
      <vt:lpstr>Experiments to Verify Properties of Charges</vt:lpstr>
    </vt:vector>
  </TitlesOfParts>
  <Company>Next Step Program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15</dc:title>
  <dc:creator>Brooks/Cole</dc:creator>
  <cp:lastModifiedBy>Richard Malik</cp:lastModifiedBy>
  <cp:revision>32</cp:revision>
  <cp:lastPrinted>1601-01-01T00:00:00Z</cp:lastPrinted>
  <dcterms:created xsi:type="dcterms:W3CDTF">2002-09-05T20:40:08Z</dcterms:created>
  <dcterms:modified xsi:type="dcterms:W3CDTF">2016-03-10T13:01:52Z</dcterms:modified>
</cp:coreProperties>
</file>