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8" r:id="rId3"/>
    <p:sldId id="259" r:id="rId4"/>
    <p:sldId id="260" r:id="rId5"/>
    <p:sldId id="261" r:id="rId6"/>
    <p:sldId id="262" r:id="rId7"/>
    <p:sldId id="263" r:id="rId8"/>
    <p:sldId id="264" r:id="rId9"/>
    <p:sldId id="304" r:id="rId10"/>
    <p:sldId id="315" r:id="rId11"/>
    <p:sldId id="266" r:id="rId12"/>
    <p:sldId id="267" r:id="rId13"/>
    <p:sldId id="268" r:id="rId14"/>
    <p:sldId id="269" r:id="rId15"/>
    <p:sldId id="316" r:id="rId16"/>
    <p:sldId id="306"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7" r:id="rId31"/>
    <p:sldId id="318" r:id="rId32"/>
    <p:sldId id="284" r:id="rId33"/>
    <p:sldId id="285" r:id="rId34"/>
    <p:sldId id="286" r:id="rId35"/>
    <p:sldId id="288" r:id="rId36"/>
    <p:sldId id="287" r:id="rId37"/>
    <p:sldId id="289" r:id="rId38"/>
    <p:sldId id="290" r:id="rId39"/>
    <p:sldId id="291" r:id="rId40"/>
    <p:sldId id="292" r:id="rId41"/>
    <p:sldId id="293" r:id="rId42"/>
    <p:sldId id="294" r:id="rId43"/>
    <p:sldId id="295" r:id="rId44"/>
    <p:sldId id="296" r:id="rId45"/>
    <p:sldId id="319" r:id="rId46"/>
    <p:sldId id="310" r:id="rId47"/>
    <p:sldId id="298" r:id="rId48"/>
    <p:sldId id="312" r:id="rId49"/>
    <p:sldId id="300" r:id="rId50"/>
    <p:sldId id="301" r:id="rId51"/>
    <p:sldId id="314" r:id="rId52"/>
    <p:sldId id="303"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4842" autoAdjust="0"/>
    <p:restoredTop sz="94660"/>
  </p:normalViewPr>
  <p:slideViewPr>
    <p:cSldViewPr>
      <p:cViewPr varScale="1">
        <p:scale>
          <a:sx n="83" d="100"/>
          <a:sy n="83" d="100"/>
        </p:scale>
        <p:origin x="1939" y="6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5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slide" Target="slides/slide10.xml"/><Relationship Id="rId7" Type="http://schemas.openxmlformats.org/officeDocument/2006/relationships/slide" Target="slides/slide30.xml"/><Relationship Id="rId2" Type="http://schemas.openxmlformats.org/officeDocument/2006/relationships/slide" Target="slides/slide6.xml"/><Relationship Id="rId1" Type="http://schemas.openxmlformats.org/officeDocument/2006/relationships/slide" Target="slides/slide2.xml"/><Relationship Id="rId6" Type="http://schemas.openxmlformats.org/officeDocument/2006/relationships/slide" Target="slides/slide22.xml"/><Relationship Id="rId5" Type="http://schemas.openxmlformats.org/officeDocument/2006/relationships/slide" Target="slides/slide17.xml"/><Relationship Id="rId4" Type="http://schemas.openxmlformats.org/officeDocument/2006/relationships/slide" Target="slides/slide12.xml"/><Relationship Id="rId9"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mtClean="0"/>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mtClean="0"/>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mtClean="0"/>
            </a:p>
          </p:txBody>
        </p:sp>
      </p:grpSp>
      <p:sp>
        <p:nvSpPr>
          <p:cNvPr id="73740" name="Rectangle 12"/>
          <p:cNvSpPr>
            <a:spLocks noGrp="1" noChangeArrowheads="1"/>
          </p:cNvSpPr>
          <p:nvPr>
            <p:ph type="ctrTitle"/>
          </p:nvPr>
        </p:nvSpPr>
        <p:spPr>
          <a:xfrm>
            <a:off x="990600" y="1828800"/>
            <a:ext cx="7772400" cy="1143000"/>
          </a:xfrm>
        </p:spPr>
        <p:txBody>
          <a:bodyPr/>
          <a:lstStyle>
            <a:lvl1pPr>
              <a:defRPr/>
            </a:lvl1pPr>
          </a:lstStyle>
          <a:p>
            <a:pPr lvl="0"/>
            <a:r>
              <a:rPr lang="en-US" altLang="en-US" noProof="0" smtClean="0"/>
              <a:t>Click to edit Master title style</a:t>
            </a:r>
          </a:p>
        </p:txBody>
      </p:sp>
      <p:sp>
        <p:nvSpPr>
          <p:cNvPr id="73741"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9C80AE7A-9027-4305-BCC5-C4569F4A91C3}" type="slidenum">
              <a:rPr lang="en-US" altLang="en-US"/>
              <a:pPr>
                <a:defRPr/>
              </a:pPr>
              <a:t>‹#›</a:t>
            </a:fld>
            <a:endParaRPr lang="en-US" altLang="en-US"/>
          </a:p>
        </p:txBody>
      </p:sp>
    </p:spTree>
    <p:extLst>
      <p:ext uri="{BB962C8B-B14F-4D97-AF65-F5344CB8AC3E}">
        <p14:creationId xmlns:p14="http://schemas.microsoft.com/office/powerpoint/2010/main" val="159860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5FF5F7F-F0E7-44D3-A7E1-BC9117AD9321}" type="slidenum">
              <a:rPr lang="en-US" altLang="en-US"/>
              <a:pPr>
                <a:defRPr/>
              </a:pPr>
              <a:t>‹#›</a:t>
            </a:fld>
            <a:endParaRPr lang="en-US" altLang="en-US"/>
          </a:p>
        </p:txBody>
      </p:sp>
    </p:spTree>
    <p:extLst>
      <p:ext uri="{BB962C8B-B14F-4D97-AF65-F5344CB8AC3E}">
        <p14:creationId xmlns:p14="http://schemas.microsoft.com/office/powerpoint/2010/main" val="248201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DF0F7EB4-FE49-43D8-87D1-E19BCD8AD98C}" type="slidenum">
              <a:rPr lang="en-US" altLang="en-US"/>
              <a:pPr>
                <a:defRPr/>
              </a:pPr>
              <a:t>‹#›</a:t>
            </a:fld>
            <a:endParaRPr lang="en-US" altLang="en-US"/>
          </a:p>
        </p:txBody>
      </p:sp>
    </p:spTree>
    <p:extLst>
      <p:ext uri="{BB962C8B-B14F-4D97-AF65-F5344CB8AC3E}">
        <p14:creationId xmlns:p14="http://schemas.microsoft.com/office/powerpoint/2010/main" val="192371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5145088" y="2017713"/>
            <a:ext cx="3810000" cy="4114800"/>
          </a:xfr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7B7ED7AD-8CE8-4302-83FA-28217706C6D5}" type="slidenum">
              <a:rPr lang="en-US" altLang="en-US"/>
              <a:pPr>
                <a:defRPr/>
              </a:pPr>
              <a:t>‹#›</a:t>
            </a:fld>
            <a:endParaRPr lang="en-US" altLang="en-US"/>
          </a:p>
        </p:txBody>
      </p:sp>
    </p:spTree>
    <p:extLst>
      <p:ext uri="{BB962C8B-B14F-4D97-AF65-F5344CB8AC3E}">
        <p14:creationId xmlns:p14="http://schemas.microsoft.com/office/powerpoint/2010/main" val="32069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2C36A873-10F5-4C3E-8B74-279B7BDA6F1E}" type="slidenum">
              <a:rPr lang="en-US" altLang="en-US"/>
              <a:pPr>
                <a:defRPr/>
              </a:pPr>
              <a:t>‹#›</a:t>
            </a:fld>
            <a:endParaRPr lang="en-US" altLang="en-US"/>
          </a:p>
        </p:txBody>
      </p:sp>
    </p:spTree>
    <p:extLst>
      <p:ext uri="{BB962C8B-B14F-4D97-AF65-F5344CB8AC3E}">
        <p14:creationId xmlns:p14="http://schemas.microsoft.com/office/powerpoint/2010/main" val="12834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6DDFE963-208A-4D21-B0DB-887127906D78}" type="slidenum">
              <a:rPr lang="en-US" altLang="en-US"/>
              <a:pPr>
                <a:defRPr/>
              </a:pPr>
              <a:t>‹#›</a:t>
            </a:fld>
            <a:endParaRPr lang="en-US" altLang="en-US"/>
          </a:p>
        </p:txBody>
      </p:sp>
    </p:spTree>
    <p:extLst>
      <p:ext uri="{BB962C8B-B14F-4D97-AF65-F5344CB8AC3E}">
        <p14:creationId xmlns:p14="http://schemas.microsoft.com/office/powerpoint/2010/main" val="105900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CE70E3F3-732F-4796-9590-71D9D83D0CFE}" type="slidenum">
              <a:rPr lang="en-US" altLang="en-US"/>
              <a:pPr>
                <a:defRPr/>
              </a:pPr>
              <a:t>‹#›</a:t>
            </a:fld>
            <a:endParaRPr lang="en-US" altLang="en-US"/>
          </a:p>
        </p:txBody>
      </p:sp>
    </p:spTree>
    <p:extLst>
      <p:ext uri="{BB962C8B-B14F-4D97-AF65-F5344CB8AC3E}">
        <p14:creationId xmlns:p14="http://schemas.microsoft.com/office/powerpoint/2010/main" val="143745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6B5A053F-D687-4859-A212-7377F6BB2531}" type="slidenum">
              <a:rPr lang="en-US" altLang="en-US"/>
              <a:pPr>
                <a:defRPr/>
              </a:pPr>
              <a:t>‹#›</a:t>
            </a:fld>
            <a:endParaRPr lang="en-US" altLang="en-US"/>
          </a:p>
        </p:txBody>
      </p:sp>
    </p:spTree>
    <p:extLst>
      <p:ext uri="{BB962C8B-B14F-4D97-AF65-F5344CB8AC3E}">
        <p14:creationId xmlns:p14="http://schemas.microsoft.com/office/powerpoint/2010/main" val="141144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pPr>
              <a:defRPr/>
            </a:pPr>
            <a:fld id="{CB88CBF6-64CE-49E9-938C-F5ED4EA83FC3}" type="slidenum">
              <a:rPr lang="en-US" altLang="en-US"/>
              <a:pPr>
                <a:defRPr/>
              </a:pPr>
              <a:t>‹#›</a:t>
            </a:fld>
            <a:endParaRPr lang="en-US" altLang="en-US"/>
          </a:p>
        </p:txBody>
      </p:sp>
    </p:spTree>
    <p:extLst>
      <p:ext uri="{BB962C8B-B14F-4D97-AF65-F5344CB8AC3E}">
        <p14:creationId xmlns:p14="http://schemas.microsoft.com/office/powerpoint/2010/main" val="316182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5DEED950-4450-45E9-8384-C863F8C72637}" type="slidenum">
              <a:rPr lang="en-US" altLang="en-US"/>
              <a:pPr>
                <a:defRPr/>
              </a:pPr>
              <a:t>‹#›</a:t>
            </a:fld>
            <a:endParaRPr lang="en-US" altLang="en-US"/>
          </a:p>
        </p:txBody>
      </p:sp>
    </p:spTree>
    <p:extLst>
      <p:ext uri="{BB962C8B-B14F-4D97-AF65-F5344CB8AC3E}">
        <p14:creationId xmlns:p14="http://schemas.microsoft.com/office/powerpoint/2010/main" val="20723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pPr>
              <a:defRPr/>
            </a:pPr>
            <a:fld id="{BB1C51CB-2746-4788-810D-01E046B265BD}" type="slidenum">
              <a:rPr lang="en-US" altLang="en-US"/>
              <a:pPr>
                <a:defRPr/>
              </a:pPr>
              <a:t>‹#›</a:t>
            </a:fld>
            <a:endParaRPr lang="en-US" altLang="en-US"/>
          </a:p>
        </p:txBody>
      </p:sp>
    </p:spTree>
    <p:extLst>
      <p:ext uri="{BB962C8B-B14F-4D97-AF65-F5344CB8AC3E}">
        <p14:creationId xmlns:p14="http://schemas.microsoft.com/office/powerpoint/2010/main" val="331936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7EC20690-B315-4A33-888F-C0B1E301992F}" type="slidenum">
              <a:rPr lang="en-US" altLang="en-US"/>
              <a:pPr>
                <a:defRPr/>
              </a:pPr>
              <a:t>‹#›</a:t>
            </a:fld>
            <a:endParaRPr lang="en-US" altLang="en-US"/>
          </a:p>
        </p:txBody>
      </p:sp>
    </p:spTree>
    <p:extLst>
      <p:ext uri="{BB962C8B-B14F-4D97-AF65-F5344CB8AC3E}">
        <p14:creationId xmlns:p14="http://schemas.microsoft.com/office/powerpoint/2010/main" val="363952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E9129478-CE4A-48FB-9528-1BCC9401F753}" type="slidenum">
              <a:rPr lang="en-US" altLang="en-US"/>
              <a:pPr>
                <a:defRPr/>
              </a:pPr>
              <a:t>‹#›</a:t>
            </a:fld>
            <a:endParaRPr lang="en-US" altLang="en-US"/>
          </a:p>
        </p:txBody>
      </p:sp>
    </p:spTree>
    <p:extLst>
      <p:ext uri="{BB962C8B-B14F-4D97-AF65-F5344CB8AC3E}">
        <p14:creationId xmlns:p14="http://schemas.microsoft.com/office/powerpoint/2010/main" val="210104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smtClean="0"/>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2715"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ltLang="en-US"/>
          </a:p>
        </p:txBody>
      </p:sp>
      <p:sp>
        <p:nvSpPr>
          <p:cNvPr id="72716"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en-US"/>
          </a:p>
        </p:txBody>
      </p:sp>
      <p:sp>
        <p:nvSpPr>
          <p:cNvPr id="72717"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652284D8-D521-43E6-83FD-086CA21EB2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2"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anose="020B0604030504040204" pitchFamily="34" charset="0"/>
        </a:defRPr>
      </a:lvl2pPr>
      <a:lvl3pPr algn="l" rtl="0" eaLnBrk="0" fontAlgn="base" hangingPunct="0">
        <a:spcBef>
          <a:spcPct val="0"/>
        </a:spcBef>
        <a:spcAft>
          <a:spcPct val="0"/>
        </a:spcAft>
        <a:defRPr sz="4400">
          <a:solidFill>
            <a:schemeClr val="tx2"/>
          </a:solidFill>
          <a:latin typeface="Verdana" panose="020B0604030504040204" pitchFamily="34" charset="0"/>
        </a:defRPr>
      </a:lvl3pPr>
      <a:lvl4pPr algn="l" rtl="0" eaLnBrk="0" fontAlgn="base" hangingPunct="0">
        <a:spcBef>
          <a:spcPct val="0"/>
        </a:spcBef>
        <a:spcAft>
          <a:spcPct val="0"/>
        </a:spcAft>
        <a:defRPr sz="4400">
          <a:solidFill>
            <a:schemeClr val="tx2"/>
          </a:solidFill>
          <a:latin typeface="Verdana" panose="020B0604030504040204" pitchFamily="34" charset="0"/>
        </a:defRPr>
      </a:lvl4pPr>
      <a:lvl5pPr algn="l" rtl="0" eaLnBrk="0" fontAlgn="base" hangingPunct="0">
        <a:spcBef>
          <a:spcPct val="0"/>
        </a:spcBef>
        <a:spcAft>
          <a:spcPct val="0"/>
        </a:spcAft>
        <a:defRPr sz="4400">
          <a:solidFill>
            <a:schemeClr val="tx2"/>
          </a:solidFill>
          <a:latin typeface="Verdana" panose="020B0604030504040204" pitchFamily="34" charset="0"/>
        </a:defRPr>
      </a:lvl5pPr>
      <a:lvl6pPr marL="457200" algn="l" rtl="0" fontAlgn="base">
        <a:spcBef>
          <a:spcPct val="0"/>
        </a:spcBef>
        <a:spcAft>
          <a:spcPct val="0"/>
        </a:spcAft>
        <a:defRPr sz="4400">
          <a:solidFill>
            <a:schemeClr val="tx2"/>
          </a:solidFill>
          <a:latin typeface="Verdana" panose="020B0604030504040204" pitchFamily="34" charset="0"/>
        </a:defRPr>
      </a:lvl6pPr>
      <a:lvl7pPr marL="914400" algn="l" rtl="0" fontAlgn="base">
        <a:spcBef>
          <a:spcPct val="0"/>
        </a:spcBef>
        <a:spcAft>
          <a:spcPct val="0"/>
        </a:spcAft>
        <a:defRPr sz="4400">
          <a:solidFill>
            <a:schemeClr val="tx2"/>
          </a:solidFill>
          <a:latin typeface="Verdana" panose="020B0604030504040204" pitchFamily="34" charset="0"/>
        </a:defRPr>
      </a:lvl7pPr>
      <a:lvl8pPr marL="1371600" algn="l" rtl="0" fontAlgn="base">
        <a:spcBef>
          <a:spcPct val="0"/>
        </a:spcBef>
        <a:spcAft>
          <a:spcPct val="0"/>
        </a:spcAft>
        <a:defRPr sz="4400">
          <a:solidFill>
            <a:schemeClr val="tx2"/>
          </a:solidFill>
          <a:latin typeface="Verdana" panose="020B0604030504040204" pitchFamily="34" charset="0"/>
        </a:defRPr>
      </a:lvl8pPr>
      <a:lvl9pPr marL="1828800" algn="l"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oleObject" Target="../embeddings/oleObject6.bin"/><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16.png"/><Relationship Id="rId5" Type="http://schemas.openxmlformats.org/officeDocument/2006/relationships/oleObject" Target="../embeddings/oleObject15.bin"/><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2374900"/>
            <a:ext cx="7772400" cy="596900"/>
          </a:xfrm>
        </p:spPr>
        <p:txBody>
          <a:bodyPr/>
          <a:lstStyle/>
          <a:p>
            <a:pPr eaLnBrk="1" hangingPunct="1"/>
            <a:r>
              <a:rPr lang="en-US" altLang="en-US" smtClean="0"/>
              <a:t>Chapter 16</a:t>
            </a:r>
          </a:p>
        </p:txBody>
      </p:sp>
      <p:sp>
        <p:nvSpPr>
          <p:cNvPr id="3075" name="Rectangle 3"/>
          <p:cNvSpPr>
            <a:spLocks noGrp="1" noChangeArrowheads="1"/>
          </p:cNvSpPr>
          <p:nvPr>
            <p:ph type="subTitle" idx="1"/>
          </p:nvPr>
        </p:nvSpPr>
        <p:spPr/>
        <p:txBody>
          <a:bodyPr/>
          <a:lstStyle/>
          <a:p>
            <a:pPr eaLnBrk="1" hangingPunct="1"/>
            <a:r>
              <a:rPr lang="en-US" altLang="en-US" smtClean="0"/>
              <a:t>Electric Energy</a:t>
            </a:r>
          </a:p>
          <a:p>
            <a:pPr eaLnBrk="1" hangingPunct="1"/>
            <a:r>
              <a:rPr lang="en-US" altLang="en-US" smtClean="0"/>
              <a:t>and</a:t>
            </a:r>
          </a:p>
          <a:p>
            <a:pPr eaLnBrk="1" hangingPunct="1"/>
            <a:r>
              <a:rPr lang="en-US" altLang="en-US" smtClean="0"/>
              <a:t>Capacitance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smtClean="0"/>
              <a:t>Electric Field and Electric Potential Depend on Distance</a:t>
            </a:r>
          </a:p>
        </p:txBody>
      </p:sp>
      <p:sp>
        <p:nvSpPr>
          <p:cNvPr id="12291" name="Rectangle 3"/>
          <p:cNvSpPr>
            <a:spLocks noGrp="1" noChangeArrowheads="1"/>
          </p:cNvSpPr>
          <p:nvPr>
            <p:ph type="body" sz="half" idx="1"/>
          </p:nvPr>
        </p:nvSpPr>
        <p:spPr>
          <a:xfrm>
            <a:off x="228600" y="2209800"/>
            <a:ext cx="3810000" cy="4114800"/>
          </a:xfrm>
        </p:spPr>
        <p:txBody>
          <a:bodyPr/>
          <a:lstStyle/>
          <a:p>
            <a:pPr eaLnBrk="1" hangingPunct="1"/>
            <a:r>
              <a:rPr lang="en-US" altLang="en-US" sz="2800" smtClean="0"/>
              <a:t>The electric field is proportional to 1/r</a:t>
            </a:r>
            <a:r>
              <a:rPr lang="en-US" altLang="en-US" sz="2800" baseline="30000" smtClean="0"/>
              <a:t>2</a:t>
            </a:r>
            <a:endParaRPr lang="en-US" altLang="en-US" sz="2800" smtClean="0"/>
          </a:p>
          <a:p>
            <a:pPr eaLnBrk="1" hangingPunct="1"/>
            <a:r>
              <a:rPr lang="en-US" altLang="en-US" sz="2800" smtClean="0"/>
              <a:t>The electric potential is proportional to 1/r</a:t>
            </a:r>
          </a:p>
        </p:txBody>
      </p:sp>
      <p:graphicFrame>
        <p:nvGraphicFramePr>
          <p:cNvPr id="12292" name="Object 6"/>
          <p:cNvGraphicFramePr>
            <a:graphicFrameLocks noChangeAspect="1"/>
          </p:cNvGraphicFramePr>
          <p:nvPr/>
        </p:nvGraphicFramePr>
        <p:xfrm>
          <a:off x="4114800" y="2184400"/>
          <a:ext cx="4730750" cy="4064000"/>
        </p:xfrm>
        <a:graphic>
          <a:graphicData uri="http://schemas.openxmlformats.org/presentationml/2006/ole">
            <mc:AlternateContent xmlns:mc="http://schemas.openxmlformats.org/markup-compatibility/2006">
              <mc:Choice xmlns:v="urn:schemas-microsoft-com:vml" Requires="v">
                <p:oleObj spid="_x0000_s12294" name="Photo Editor Photo" r:id="rId3" imgW="9523810" imgH="8183117" progId="MSPhotoEd.3">
                  <p:embed/>
                </p:oleObj>
              </mc:Choice>
              <mc:Fallback>
                <p:oleObj name="Photo Editor Photo" r:id="rId3" imgW="9523810" imgH="8183117" progId="MSPhotoEd.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184400"/>
                        <a:ext cx="473075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Electric Potential of Multiple Point Charges</a:t>
            </a:r>
          </a:p>
        </p:txBody>
      </p:sp>
      <p:sp>
        <p:nvSpPr>
          <p:cNvPr id="13315" name="Rectangle 3"/>
          <p:cNvSpPr>
            <a:spLocks noGrp="1" noChangeArrowheads="1"/>
          </p:cNvSpPr>
          <p:nvPr>
            <p:ph type="body" idx="1"/>
          </p:nvPr>
        </p:nvSpPr>
        <p:spPr/>
        <p:txBody>
          <a:bodyPr/>
          <a:lstStyle/>
          <a:p>
            <a:pPr eaLnBrk="1" hangingPunct="1"/>
            <a:r>
              <a:rPr lang="en-US" altLang="en-US" smtClean="0"/>
              <a:t>Superposition principle applies</a:t>
            </a:r>
          </a:p>
          <a:p>
            <a:pPr eaLnBrk="1" hangingPunct="1"/>
            <a:r>
              <a:rPr lang="en-US" altLang="en-US" smtClean="0"/>
              <a:t>The total electric potential at some point P due to several point charges is the </a:t>
            </a:r>
            <a:r>
              <a:rPr lang="en-US" altLang="en-US" i="1" smtClean="0"/>
              <a:t>algebraic</a:t>
            </a:r>
            <a:r>
              <a:rPr lang="en-US" altLang="en-US" smtClean="0"/>
              <a:t> sum of the electric potentials due to the individual charges</a:t>
            </a:r>
          </a:p>
          <a:p>
            <a:pPr lvl="1" eaLnBrk="1" hangingPunct="1"/>
            <a:r>
              <a:rPr lang="en-US" altLang="en-US" smtClean="0"/>
              <a:t>The algebraic sum is used because potentials are scalar quantities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Electrical Potential Energy of Two Charges</a:t>
            </a:r>
          </a:p>
        </p:txBody>
      </p:sp>
      <p:sp>
        <p:nvSpPr>
          <p:cNvPr id="14339" name="Rectangle 3"/>
          <p:cNvSpPr>
            <a:spLocks noGrp="1" noChangeArrowheads="1"/>
          </p:cNvSpPr>
          <p:nvPr>
            <p:ph type="body" sz="half" idx="1"/>
          </p:nvPr>
        </p:nvSpPr>
        <p:spPr>
          <a:xfrm>
            <a:off x="685800" y="1905000"/>
            <a:ext cx="4191000" cy="4114800"/>
          </a:xfrm>
        </p:spPr>
        <p:txBody>
          <a:bodyPr/>
          <a:lstStyle/>
          <a:p>
            <a:pPr eaLnBrk="1" hangingPunct="1"/>
            <a:r>
              <a:rPr lang="en-US" altLang="en-US" sz="2400" smtClean="0"/>
              <a:t>V</a:t>
            </a:r>
            <a:r>
              <a:rPr lang="en-US" altLang="en-US" sz="2400" baseline="-25000" smtClean="0"/>
              <a:t>1</a:t>
            </a:r>
            <a:r>
              <a:rPr lang="en-US" altLang="en-US" sz="2400" smtClean="0"/>
              <a:t> is the electric potential due to q</a:t>
            </a:r>
            <a:r>
              <a:rPr lang="en-US" altLang="en-US" sz="2400" baseline="-25000" smtClean="0"/>
              <a:t>1</a:t>
            </a:r>
            <a:r>
              <a:rPr lang="en-US" altLang="en-US" sz="2400" smtClean="0"/>
              <a:t> at some point P</a:t>
            </a:r>
          </a:p>
          <a:p>
            <a:pPr eaLnBrk="1" hangingPunct="1"/>
            <a:r>
              <a:rPr lang="en-US" altLang="en-US" sz="2400" smtClean="0"/>
              <a:t>The work required to bring q</a:t>
            </a:r>
            <a:r>
              <a:rPr lang="en-US" altLang="en-US" sz="2400" baseline="-25000" smtClean="0"/>
              <a:t>2</a:t>
            </a:r>
            <a:r>
              <a:rPr lang="en-US" altLang="en-US" sz="2400" smtClean="0"/>
              <a:t> from infinity to P without acceleration is q</a:t>
            </a:r>
            <a:r>
              <a:rPr lang="en-US" altLang="en-US" sz="2400" baseline="-25000" smtClean="0"/>
              <a:t>2</a:t>
            </a:r>
            <a:r>
              <a:rPr lang="en-US" altLang="en-US" sz="2400" smtClean="0"/>
              <a:t>V</a:t>
            </a:r>
            <a:r>
              <a:rPr lang="en-US" altLang="en-US" sz="2400" baseline="-25000" smtClean="0"/>
              <a:t>1</a:t>
            </a:r>
            <a:endParaRPr lang="en-US" altLang="en-US" sz="2400" smtClean="0"/>
          </a:p>
          <a:p>
            <a:pPr eaLnBrk="1" hangingPunct="1"/>
            <a:r>
              <a:rPr lang="en-US" altLang="en-US" sz="2400" smtClean="0"/>
              <a:t>This work is equal to the potential energy of the two particle system</a:t>
            </a:r>
          </a:p>
          <a:p>
            <a:pPr eaLnBrk="1" hangingPunct="1"/>
            <a:endParaRPr lang="en-US" altLang="en-US" sz="2800" smtClean="0"/>
          </a:p>
        </p:txBody>
      </p:sp>
      <p:graphicFrame>
        <p:nvGraphicFramePr>
          <p:cNvPr id="14340" name="Object 7"/>
          <p:cNvGraphicFramePr>
            <a:graphicFrameLocks noChangeAspect="1"/>
          </p:cNvGraphicFramePr>
          <p:nvPr/>
        </p:nvGraphicFramePr>
        <p:xfrm>
          <a:off x="1295400" y="5715000"/>
          <a:ext cx="2895600" cy="871538"/>
        </p:xfrm>
        <a:graphic>
          <a:graphicData uri="http://schemas.openxmlformats.org/presentationml/2006/ole">
            <mc:AlternateContent xmlns:mc="http://schemas.openxmlformats.org/markup-compatibility/2006">
              <mc:Choice xmlns:v="urn:schemas-microsoft-com:vml" Requires="v">
                <p:oleObj spid="_x0000_s14344" name="Equation" r:id="rId3" imgW="1285998" imgH="371429" progId="Equation.3">
                  <p:embed/>
                </p:oleObj>
              </mc:Choice>
              <mc:Fallback>
                <p:oleObj name="Equation" r:id="rId3" imgW="1285998" imgH="371429"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715000"/>
                        <a:ext cx="2895600"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10"/>
          <p:cNvGraphicFramePr>
            <a:graphicFrameLocks noChangeAspect="1"/>
          </p:cNvGraphicFramePr>
          <p:nvPr/>
        </p:nvGraphicFramePr>
        <p:xfrm>
          <a:off x="5078413" y="1905000"/>
          <a:ext cx="3151187" cy="4953000"/>
        </p:xfrm>
        <a:graphic>
          <a:graphicData uri="http://schemas.openxmlformats.org/presentationml/2006/ole">
            <mc:AlternateContent xmlns:mc="http://schemas.openxmlformats.org/markup-compatibility/2006">
              <mc:Choice xmlns:v="urn:schemas-microsoft-com:vml" Requires="v">
                <p:oleObj spid="_x0000_s14345" name="Photo Editor Photo" r:id="rId5" imgW="4600000" imgH="7228571" progId="MSPhotoEd.3">
                  <p:embed/>
                </p:oleObj>
              </mc:Choice>
              <mc:Fallback>
                <p:oleObj name="Photo Editor Photo" r:id="rId5" imgW="4600000" imgH="7228571" progId="MSPhotoEd.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8413" y="1905000"/>
                        <a:ext cx="315118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4000" smtClean="0"/>
              <a:t>Notes About Electric Potential Energy of Two Charges</a:t>
            </a:r>
          </a:p>
        </p:txBody>
      </p:sp>
      <p:sp>
        <p:nvSpPr>
          <p:cNvPr id="15363" name="Rectangle 3"/>
          <p:cNvSpPr>
            <a:spLocks noGrp="1" noChangeArrowheads="1"/>
          </p:cNvSpPr>
          <p:nvPr>
            <p:ph type="body" idx="1"/>
          </p:nvPr>
        </p:nvSpPr>
        <p:spPr/>
        <p:txBody>
          <a:bodyPr/>
          <a:lstStyle/>
          <a:p>
            <a:pPr eaLnBrk="1" hangingPunct="1">
              <a:lnSpc>
                <a:spcPct val="90000"/>
              </a:lnSpc>
            </a:pPr>
            <a:r>
              <a:rPr lang="en-US" altLang="en-US" sz="2800" smtClean="0"/>
              <a:t>If the charges have the </a:t>
            </a:r>
            <a:r>
              <a:rPr lang="en-US" altLang="en-US" sz="2800" i="1" smtClean="0"/>
              <a:t>same</a:t>
            </a:r>
            <a:r>
              <a:rPr lang="en-US" altLang="en-US" sz="2800" smtClean="0"/>
              <a:t> sign, PE is positive</a:t>
            </a:r>
          </a:p>
          <a:p>
            <a:pPr lvl="1" eaLnBrk="1" hangingPunct="1">
              <a:lnSpc>
                <a:spcPct val="90000"/>
              </a:lnSpc>
            </a:pPr>
            <a:r>
              <a:rPr lang="en-US" altLang="en-US" sz="2400" smtClean="0"/>
              <a:t>Positive work must be done to force the two charges near one another</a:t>
            </a:r>
          </a:p>
          <a:p>
            <a:pPr lvl="1" eaLnBrk="1" hangingPunct="1">
              <a:lnSpc>
                <a:spcPct val="90000"/>
              </a:lnSpc>
            </a:pPr>
            <a:r>
              <a:rPr lang="en-US" altLang="en-US" sz="2400" smtClean="0"/>
              <a:t>The like charges would repel</a:t>
            </a:r>
          </a:p>
          <a:p>
            <a:pPr eaLnBrk="1" hangingPunct="1">
              <a:lnSpc>
                <a:spcPct val="90000"/>
              </a:lnSpc>
            </a:pPr>
            <a:r>
              <a:rPr lang="en-US" altLang="en-US" sz="2800" smtClean="0"/>
              <a:t>If the charges have </a:t>
            </a:r>
            <a:r>
              <a:rPr lang="en-US" altLang="en-US" sz="2800" i="1" smtClean="0"/>
              <a:t>opposite</a:t>
            </a:r>
            <a:r>
              <a:rPr lang="en-US" altLang="en-US" sz="2800" smtClean="0"/>
              <a:t> signs, PE is negative</a:t>
            </a:r>
          </a:p>
          <a:p>
            <a:pPr lvl="1" eaLnBrk="1" hangingPunct="1">
              <a:lnSpc>
                <a:spcPct val="90000"/>
              </a:lnSpc>
            </a:pPr>
            <a:r>
              <a:rPr lang="en-US" altLang="en-US" sz="2400" smtClean="0"/>
              <a:t>The force would be attractive</a:t>
            </a:r>
          </a:p>
          <a:p>
            <a:pPr lvl="1" eaLnBrk="1" hangingPunct="1">
              <a:lnSpc>
                <a:spcPct val="90000"/>
              </a:lnSpc>
            </a:pPr>
            <a:r>
              <a:rPr lang="en-US" altLang="en-US" sz="2400" smtClean="0"/>
              <a:t>Work must be done to hold back the unlike charges from accelerating as they are brought close together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smtClean="0"/>
              <a:t>Problem Solving with Electric Potential (Point Charges)</a:t>
            </a:r>
          </a:p>
        </p:txBody>
      </p:sp>
      <p:sp>
        <p:nvSpPr>
          <p:cNvPr id="16387" name="Rectangle 3"/>
          <p:cNvSpPr>
            <a:spLocks noGrp="1" noChangeArrowheads="1"/>
          </p:cNvSpPr>
          <p:nvPr>
            <p:ph type="body" idx="1"/>
          </p:nvPr>
        </p:nvSpPr>
        <p:spPr/>
        <p:txBody>
          <a:bodyPr/>
          <a:lstStyle/>
          <a:p>
            <a:pPr eaLnBrk="1" hangingPunct="1"/>
            <a:r>
              <a:rPr lang="en-US" altLang="en-US" sz="2800" smtClean="0"/>
              <a:t>Draw a diagram of all charges</a:t>
            </a:r>
          </a:p>
          <a:p>
            <a:pPr lvl="1" eaLnBrk="1" hangingPunct="1"/>
            <a:r>
              <a:rPr lang="en-US" altLang="en-US" sz="2400" smtClean="0"/>
              <a:t>Note the point of interest</a:t>
            </a:r>
          </a:p>
          <a:p>
            <a:pPr eaLnBrk="1" hangingPunct="1"/>
            <a:r>
              <a:rPr lang="en-US" altLang="en-US" sz="2800" smtClean="0"/>
              <a:t>Calculate the distance from each charge to the point of interest</a:t>
            </a:r>
          </a:p>
          <a:p>
            <a:pPr eaLnBrk="1" hangingPunct="1"/>
            <a:r>
              <a:rPr lang="en-US" altLang="en-US" sz="2800" smtClean="0"/>
              <a:t>Use the basic equation V = k</a:t>
            </a:r>
            <a:r>
              <a:rPr lang="en-US" altLang="en-US" sz="2800" baseline="-25000" smtClean="0"/>
              <a:t>e</a:t>
            </a:r>
            <a:r>
              <a:rPr lang="en-US" altLang="en-US" sz="2800" smtClean="0"/>
              <a:t>q/r</a:t>
            </a:r>
          </a:p>
          <a:p>
            <a:pPr lvl="1" eaLnBrk="1" hangingPunct="1"/>
            <a:r>
              <a:rPr lang="en-US" altLang="en-US" sz="2400" smtClean="0"/>
              <a:t>Include the sign</a:t>
            </a:r>
          </a:p>
          <a:p>
            <a:pPr lvl="1" eaLnBrk="1" hangingPunct="1"/>
            <a:r>
              <a:rPr lang="en-US" altLang="en-US" sz="2400" smtClean="0"/>
              <a:t>The potential is positive if the charge is positive and negative if the charge is negative</a:t>
            </a:r>
          </a:p>
          <a:p>
            <a:pPr eaLnBrk="1" hangingPunct="1"/>
            <a:endParaRPr lang="en-US" altLang="en-US" sz="2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8"/>
          <p:cNvSpPr>
            <a:spLocks noGrp="1" noChangeArrowheads="1"/>
          </p:cNvSpPr>
          <p:nvPr>
            <p:ph type="title"/>
          </p:nvPr>
        </p:nvSpPr>
        <p:spPr/>
        <p:txBody>
          <a:bodyPr/>
          <a:lstStyle/>
          <a:p>
            <a:pPr eaLnBrk="1" hangingPunct="1"/>
            <a:r>
              <a:rPr lang="en-US" altLang="en-US" sz="4000" smtClean="0"/>
              <a:t>Problem Solving with Electric Potential, cont</a:t>
            </a:r>
          </a:p>
        </p:txBody>
      </p:sp>
      <p:sp>
        <p:nvSpPr>
          <p:cNvPr id="17411" name="Rectangle 1029"/>
          <p:cNvSpPr>
            <a:spLocks noGrp="1" noChangeArrowheads="1"/>
          </p:cNvSpPr>
          <p:nvPr>
            <p:ph type="body" idx="1"/>
          </p:nvPr>
        </p:nvSpPr>
        <p:spPr/>
        <p:txBody>
          <a:bodyPr/>
          <a:lstStyle/>
          <a:p>
            <a:pPr eaLnBrk="1" hangingPunct="1"/>
            <a:r>
              <a:rPr lang="en-US" altLang="en-US" smtClean="0"/>
              <a:t>Use the superposition principle when you have multiple charges</a:t>
            </a:r>
          </a:p>
          <a:p>
            <a:pPr lvl="1" eaLnBrk="1" hangingPunct="1"/>
            <a:r>
              <a:rPr lang="en-US" altLang="en-US" smtClean="0"/>
              <a:t>Take the algebraic sum</a:t>
            </a:r>
          </a:p>
          <a:p>
            <a:pPr eaLnBrk="1" hangingPunct="1"/>
            <a:r>
              <a:rPr lang="en-US" altLang="en-US" smtClean="0"/>
              <a:t>Remember that potential is a scalar quantity</a:t>
            </a:r>
          </a:p>
          <a:p>
            <a:pPr lvl="1" eaLnBrk="1" hangingPunct="1"/>
            <a:r>
              <a:rPr lang="en-US" altLang="en-US" smtClean="0"/>
              <a:t>So no components to worry about</a:t>
            </a:r>
          </a:p>
          <a:p>
            <a:pPr eaLnBrk="1" hangingPunct="1"/>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pPr eaLnBrk="1" hangingPunct="1"/>
            <a:r>
              <a:rPr lang="en-US" altLang="en-US" smtClean="0"/>
              <a:t>Potentials and Charged Conductors</a:t>
            </a:r>
          </a:p>
        </p:txBody>
      </p:sp>
      <p:sp>
        <p:nvSpPr>
          <p:cNvPr id="18435" name="Rectangle 1027"/>
          <p:cNvSpPr>
            <a:spLocks noGrp="1" noChangeArrowheads="1"/>
          </p:cNvSpPr>
          <p:nvPr>
            <p:ph type="body" idx="1"/>
          </p:nvPr>
        </p:nvSpPr>
        <p:spPr/>
        <p:txBody>
          <a:bodyPr/>
          <a:lstStyle/>
          <a:p>
            <a:pPr eaLnBrk="1" hangingPunct="1">
              <a:lnSpc>
                <a:spcPct val="90000"/>
              </a:lnSpc>
            </a:pPr>
            <a:r>
              <a:rPr lang="en-US" altLang="en-US" sz="2800" smtClean="0"/>
              <a:t>Since W = -q(V</a:t>
            </a:r>
            <a:r>
              <a:rPr lang="en-US" altLang="en-US" sz="2800" baseline="-25000" smtClean="0"/>
              <a:t>B</a:t>
            </a:r>
            <a:r>
              <a:rPr lang="en-US" altLang="en-US" sz="2800" smtClean="0"/>
              <a:t> – V</a:t>
            </a:r>
            <a:r>
              <a:rPr lang="en-US" altLang="en-US" sz="2800" baseline="-25000" smtClean="0"/>
              <a:t>A</a:t>
            </a:r>
            <a:r>
              <a:rPr lang="en-US" altLang="en-US" sz="2800" smtClean="0"/>
              <a:t>), no work is required to move a charge between two points that are at the same electric potential</a:t>
            </a:r>
          </a:p>
          <a:p>
            <a:pPr lvl="1" eaLnBrk="1" hangingPunct="1">
              <a:lnSpc>
                <a:spcPct val="90000"/>
              </a:lnSpc>
            </a:pPr>
            <a:r>
              <a:rPr lang="en-US" altLang="en-US" sz="2400" smtClean="0"/>
              <a:t>W = 0 when V</a:t>
            </a:r>
            <a:r>
              <a:rPr lang="en-US" altLang="en-US" sz="2400" baseline="-25000" smtClean="0"/>
              <a:t>A</a:t>
            </a:r>
            <a:r>
              <a:rPr lang="en-US" altLang="en-US" sz="2400" smtClean="0"/>
              <a:t> = V</a:t>
            </a:r>
            <a:r>
              <a:rPr lang="en-US" altLang="en-US" sz="2400" baseline="-25000" smtClean="0"/>
              <a:t>B</a:t>
            </a:r>
            <a:endParaRPr lang="en-US" altLang="en-US" sz="2400" smtClean="0"/>
          </a:p>
          <a:p>
            <a:pPr eaLnBrk="1" hangingPunct="1">
              <a:lnSpc>
                <a:spcPct val="90000"/>
              </a:lnSpc>
            </a:pPr>
            <a:r>
              <a:rPr lang="en-US" altLang="en-US" sz="2800" smtClean="0"/>
              <a:t>All points on the surface of a charged conductor in electrostatic equilibrium are at the same potential</a:t>
            </a:r>
          </a:p>
          <a:p>
            <a:pPr eaLnBrk="1" hangingPunct="1">
              <a:lnSpc>
                <a:spcPct val="90000"/>
              </a:lnSpc>
            </a:pPr>
            <a:r>
              <a:rPr lang="en-US" altLang="en-US" sz="2800" smtClean="0"/>
              <a:t>Therefore, the electric potential is a constant everywhere on the surface of a charged conductor in equilibrium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Conductors in Equilibrium</a:t>
            </a:r>
          </a:p>
        </p:txBody>
      </p:sp>
      <p:sp>
        <p:nvSpPr>
          <p:cNvPr id="19459" name="Rectangle 3"/>
          <p:cNvSpPr>
            <a:spLocks noGrp="1" noChangeArrowheads="1"/>
          </p:cNvSpPr>
          <p:nvPr>
            <p:ph type="body" sz="half" idx="1"/>
          </p:nvPr>
        </p:nvSpPr>
        <p:spPr>
          <a:xfrm>
            <a:off x="1182688" y="2017713"/>
            <a:ext cx="4495800" cy="4114800"/>
          </a:xfrm>
        </p:spPr>
        <p:txBody>
          <a:bodyPr/>
          <a:lstStyle/>
          <a:p>
            <a:pPr eaLnBrk="1" hangingPunct="1">
              <a:lnSpc>
                <a:spcPct val="90000"/>
              </a:lnSpc>
            </a:pPr>
            <a:r>
              <a:rPr lang="en-US" altLang="en-US" sz="2000" smtClean="0"/>
              <a:t>The conductor has an excess of positive charge</a:t>
            </a:r>
          </a:p>
          <a:p>
            <a:pPr eaLnBrk="1" hangingPunct="1">
              <a:lnSpc>
                <a:spcPct val="90000"/>
              </a:lnSpc>
            </a:pPr>
            <a:r>
              <a:rPr lang="en-US" altLang="en-US" sz="2000" smtClean="0"/>
              <a:t>All of the charge resides at the surface</a:t>
            </a:r>
          </a:p>
          <a:p>
            <a:pPr eaLnBrk="1" hangingPunct="1">
              <a:lnSpc>
                <a:spcPct val="90000"/>
              </a:lnSpc>
            </a:pPr>
            <a:r>
              <a:rPr lang="en-US" altLang="en-US" sz="2000" smtClean="0"/>
              <a:t>E = 0 inside the conductor</a:t>
            </a:r>
          </a:p>
          <a:p>
            <a:pPr eaLnBrk="1" hangingPunct="1">
              <a:lnSpc>
                <a:spcPct val="90000"/>
              </a:lnSpc>
            </a:pPr>
            <a:r>
              <a:rPr lang="en-US" altLang="en-US" sz="2000" smtClean="0"/>
              <a:t>The electric field just outside the conductor is perpendicular to the surface</a:t>
            </a:r>
          </a:p>
          <a:p>
            <a:pPr eaLnBrk="1" hangingPunct="1">
              <a:lnSpc>
                <a:spcPct val="90000"/>
              </a:lnSpc>
            </a:pPr>
            <a:r>
              <a:rPr lang="en-US" altLang="en-US" sz="2000" smtClean="0"/>
              <a:t>The  potential is a constant everywhere on the surface of the conductor </a:t>
            </a:r>
          </a:p>
          <a:p>
            <a:pPr eaLnBrk="1" hangingPunct="1">
              <a:lnSpc>
                <a:spcPct val="90000"/>
              </a:lnSpc>
            </a:pPr>
            <a:r>
              <a:rPr lang="en-US" altLang="en-US" sz="2000" smtClean="0"/>
              <a:t>The potential everywhere inside the conductor is constant and equal to its value at the surface</a:t>
            </a:r>
          </a:p>
          <a:p>
            <a:pPr eaLnBrk="1" hangingPunct="1">
              <a:lnSpc>
                <a:spcPct val="90000"/>
              </a:lnSpc>
            </a:pPr>
            <a:endParaRPr lang="en-US" altLang="en-US" sz="2000" smtClean="0"/>
          </a:p>
        </p:txBody>
      </p:sp>
      <p:graphicFrame>
        <p:nvGraphicFramePr>
          <p:cNvPr id="19460" name="Object 9"/>
          <p:cNvGraphicFramePr>
            <a:graphicFrameLocks noChangeAspect="1"/>
          </p:cNvGraphicFramePr>
          <p:nvPr/>
        </p:nvGraphicFramePr>
        <p:xfrm>
          <a:off x="5562600" y="1828800"/>
          <a:ext cx="3068638" cy="4953000"/>
        </p:xfrm>
        <a:graphic>
          <a:graphicData uri="http://schemas.openxmlformats.org/presentationml/2006/ole">
            <mc:AlternateContent xmlns:mc="http://schemas.openxmlformats.org/markup-compatibility/2006">
              <mc:Choice xmlns:v="urn:schemas-microsoft-com:vml" Requires="v">
                <p:oleObj spid="_x0000_s19462" name="Photo Editor Photo" r:id="rId3" imgW="4476190" imgH="7228571" progId="MSPhotoEd.3">
                  <p:embed/>
                </p:oleObj>
              </mc:Choice>
              <mc:Fallback>
                <p:oleObj name="Photo Editor Photo" r:id="rId3" imgW="4476190" imgH="7228571" progId="MSPhotoEd.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828800"/>
                        <a:ext cx="306863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The Electron Volt</a:t>
            </a:r>
          </a:p>
        </p:txBody>
      </p:sp>
      <p:sp>
        <p:nvSpPr>
          <p:cNvPr id="20483" name="Rectangle 3"/>
          <p:cNvSpPr>
            <a:spLocks noGrp="1" noChangeArrowheads="1"/>
          </p:cNvSpPr>
          <p:nvPr>
            <p:ph type="body" idx="1"/>
          </p:nvPr>
        </p:nvSpPr>
        <p:spPr>
          <a:xfrm>
            <a:off x="685800" y="1981200"/>
            <a:ext cx="7772400" cy="4572000"/>
          </a:xfrm>
        </p:spPr>
        <p:txBody>
          <a:bodyPr/>
          <a:lstStyle/>
          <a:p>
            <a:pPr eaLnBrk="1" hangingPunct="1">
              <a:lnSpc>
                <a:spcPct val="90000"/>
              </a:lnSpc>
            </a:pPr>
            <a:r>
              <a:rPr lang="en-US" altLang="en-US" sz="2800" smtClean="0"/>
              <a:t>The electron volt (eV) is defined as the energy that an electron gains when accelerated through a potential difference of 1 V</a:t>
            </a:r>
          </a:p>
          <a:p>
            <a:pPr lvl="1" eaLnBrk="1" hangingPunct="1">
              <a:lnSpc>
                <a:spcPct val="90000"/>
              </a:lnSpc>
            </a:pPr>
            <a:r>
              <a:rPr lang="en-US" altLang="en-US" sz="2400" smtClean="0"/>
              <a:t>Electrons in normal atoms have energies of 10’s of eV</a:t>
            </a:r>
          </a:p>
          <a:p>
            <a:pPr lvl="1" eaLnBrk="1" hangingPunct="1">
              <a:lnSpc>
                <a:spcPct val="90000"/>
              </a:lnSpc>
            </a:pPr>
            <a:r>
              <a:rPr lang="en-US" altLang="en-US" sz="2400" smtClean="0"/>
              <a:t>Excited electrons have energies of 1000’s of eV</a:t>
            </a:r>
          </a:p>
          <a:p>
            <a:pPr lvl="1" eaLnBrk="1" hangingPunct="1">
              <a:lnSpc>
                <a:spcPct val="90000"/>
              </a:lnSpc>
            </a:pPr>
            <a:r>
              <a:rPr lang="en-US" altLang="en-US" sz="2400" smtClean="0"/>
              <a:t>High energy gamma rays have energies of millions of eV</a:t>
            </a:r>
          </a:p>
          <a:p>
            <a:pPr eaLnBrk="1" hangingPunct="1">
              <a:lnSpc>
                <a:spcPct val="90000"/>
              </a:lnSpc>
            </a:pPr>
            <a:r>
              <a:rPr lang="en-US" altLang="en-US" sz="2800" smtClean="0"/>
              <a:t>1 eV = 1.6 x 10</a:t>
            </a:r>
            <a:r>
              <a:rPr lang="en-US" altLang="en-US" sz="2800" baseline="30000" smtClean="0"/>
              <a:t>-19</a:t>
            </a:r>
            <a:r>
              <a:rPr lang="en-US" altLang="en-US" sz="2800" smtClean="0"/>
              <a:t> J</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Equipotential Surfaces</a:t>
            </a:r>
          </a:p>
        </p:txBody>
      </p:sp>
      <p:sp>
        <p:nvSpPr>
          <p:cNvPr id="21507" name="Rectangle 3"/>
          <p:cNvSpPr>
            <a:spLocks noGrp="1" noChangeArrowheads="1"/>
          </p:cNvSpPr>
          <p:nvPr>
            <p:ph type="body" idx="1"/>
          </p:nvPr>
        </p:nvSpPr>
        <p:spPr/>
        <p:txBody>
          <a:bodyPr/>
          <a:lstStyle/>
          <a:p>
            <a:pPr eaLnBrk="1" hangingPunct="1">
              <a:lnSpc>
                <a:spcPct val="90000"/>
              </a:lnSpc>
            </a:pPr>
            <a:r>
              <a:rPr lang="en-US" altLang="en-US" smtClean="0"/>
              <a:t>An </a:t>
            </a:r>
            <a:r>
              <a:rPr lang="en-US" altLang="en-US" i="1" smtClean="0"/>
              <a:t>equipotential surface</a:t>
            </a:r>
            <a:r>
              <a:rPr lang="en-US" altLang="en-US" smtClean="0"/>
              <a:t> is a surface on which all points are at the same potential</a:t>
            </a:r>
          </a:p>
          <a:p>
            <a:pPr lvl="1" eaLnBrk="1" hangingPunct="1">
              <a:lnSpc>
                <a:spcPct val="90000"/>
              </a:lnSpc>
            </a:pPr>
            <a:r>
              <a:rPr lang="en-US" altLang="en-US" smtClean="0"/>
              <a:t>No work is required to move a charge at a constant speed on an equipotential surface</a:t>
            </a:r>
          </a:p>
          <a:p>
            <a:pPr lvl="1" eaLnBrk="1" hangingPunct="1">
              <a:lnSpc>
                <a:spcPct val="90000"/>
              </a:lnSpc>
            </a:pPr>
            <a:r>
              <a:rPr lang="en-US" altLang="en-US" smtClean="0"/>
              <a:t>The electric field at every point on an equipotential surface is perpendicular to the surface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Work and Potential Energy</a:t>
            </a:r>
          </a:p>
        </p:txBody>
      </p:sp>
      <p:sp>
        <p:nvSpPr>
          <p:cNvPr id="4099" name="Rectangle 3"/>
          <p:cNvSpPr>
            <a:spLocks noGrp="1" noChangeArrowheads="1"/>
          </p:cNvSpPr>
          <p:nvPr>
            <p:ph type="body" sz="half" idx="1"/>
          </p:nvPr>
        </p:nvSpPr>
        <p:spPr>
          <a:xfrm>
            <a:off x="685800" y="1981200"/>
            <a:ext cx="3810000" cy="4495800"/>
          </a:xfrm>
        </p:spPr>
        <p:txBody>
          <a:bodyPr/>
          <a:lstStyle/>
          <a:p>
            <a:pPr eaLnBrk="1" hangingPunct="1"/>
            <a:r>
              <a:rPr lang="en-US" altLang="en-US" sz="2000" dirty="0" smtClean="0"/>
              <a:t>A </a:t>
            </a:r>
            <a:r>
              <a:rPr lang="en-US" altLang="en-US" sz="2000" b="1" u="sng" dirty="0" smtClean="0"/>
              <a:t>uniform field </a:t>
            </a:r>
            <a:r>
              <a:rPr lang="en-US" altLang="en-US" sz="2000" b="1" u="sng" dirty="0" smtClean="0"/>
              <a:t>exists </a:t>
            </a:r>
            <a:r>
              <a:rPr lang="en-US" altLang="en-US" sz="2000" dirty="0" smtClean="0"/>
              <a:t>between two plates as shown.</a:t>
            </a:r>
            <a:endParaRPr lang="en-US" altLang="en-US" sz="2000" dirty="0" smtClean="0"/>
          </a:p>
          <a:p>
            <a:pPr eaLnBrk="1" hangingPunct="1"/>
            <a:r>
              <a:rPr lang="en-US" altLang="en-US" sz="2000" dirty="0" smtClean="0"/>
              <a:t>As the </a:t>
            </a:r>
            <a:r>
              <a:rPr lang="en-US" altLang="en-US" sz="2000" dirty="0" smtClean="0"/>
              <a:t>charge (q) </a:t>
            </a:r>
            <a:r>
              <a:rPr lang="en-US" altLang="en-US" sz="2000" dirty="0" smtClean="0"/>
              <a:t>moves from A to B, </a:t>
            </a:r>
            <a:r>
              <a:rPr lang="en-US" altLang="en-US" sz="2000" u="sng" dirty="0" smtClean="0"/>
              <a:t>work is done </a:t>
            </a:r>
            <a:r>
              <a:rPr lang="en-US" altLang="en-US" sz="2000" dirty="0" smtClean="0"/>
              <a:t>on </a:t>
            </a:r>
            <a:r>
              <a:rPr lang="en-US" altLang="en-US" sz="2000" dirty="0" smtClean="0"/>
              <a:t>it (-w).</a:t>
            </a:r>
            <a:endParaRPr lang="en-US" altLang="en-US" sz="2000" dirty="0" smtClean="0"/>
          </a:p>
          <a:p>
            <a:pPr marL="0" indent="0" eaLnBrk="1" hangingPunct="1">
              <a:buNone/>
            </a:pPr>
            <a:r>
              <a:rPr lang="en-US" altLang="en-US" sz="1800" b="1" dirty="0" smtClean="0"/>
              <a:t>     W </a:t>
            </a:r>
            <a:r>
              <a:rPr lang="en-US" altLang="en-US" sz="1800" b="1" dirty="0" smtClean="0"/>
              <a:t>= </a:t>
            </a:r>
            <a:r>
              <a:rPr lang="en-US" altLang="en-US" sz="1800" b="1" dirty="0" err="1" smtClean="0"/>
              <a:t>Fd</a:t>
            </a:r>
            <a:r>
              <a:rPr lang="en-US" altLang="en-US" sz="1800" b="1" dirty="0" smtClean="0"/>
              <a:t>=q </a:t>
            </a:r>
            <a:r>
              <a:rPr lang="en-US" altLang="en-US" sz="1800" b="1" dirty="0" smtClean="0"/>
              <a:t>E</a:t>
            </a:r>
            <a:r>
              <a:rPr lang="en-US" altLang="en-US" sz="1800" b="1" baseline="-25000" dirty="0" smtClean="0"/>
              <a:t>x</a:t>
            </a:r>
            <a:r>
              <a:rPr lang="en-US" altLang="en-US" sz="1800" b="1" dirty="0" smtClean="0"/>
              <a:t>(</a:t>
            </a:r>
            <a:r>
              <a:rPr lang="en-US" altLang="en-US" sz="1800" b="1" dirty="0" err="1" smtClean="0"/>
              <a:t>x</a:t>
            </a:r>
            <a:r>
              <a:rPr lang="en-US" altLang="en-US" sz="1800" b="1" baseline="-25000" dirty="0" err="1" smtClean="0"/>
              <a:t>f</a:t>
            </a:r>
            <a:r>
              <a:rPr lang="en-US" altLang="en-US" sz="1800" b="1" dirty="0" smtClean="0"/>
              <a:t> </a:t>
            </a:r>
            <a:r>
              <a:rPr lang="en-US" altLang="en-US" sz="1800" b="1" dirty="0" smtClean="0"/>
              <a:t>– x</a:t>
            </a:r>
            <a:r>
              <a:rPr lang="en-US" altLang="en-US" sz="1800" b="1" baseline="-25000" dirty="0" smtClean="0"/>
              <a:t>i</a:t>
            </a:r>
            <a:r>
              <a:rPr lang="en-US" altLang="en-US" sz="1800" b="1" dirty="0" smtClean="0"/>
              <a:t>)</a:t>
            </a:r>
          </a:p>
          <a:p>
            <a:pPr marL="0" indent="0" eaLnBrk="1" hangingPunct="1">
              <a:buNone/>
            </a:pPr>
            <a:r>
              <a:rPr lang="en-US" altLang="en-US" sz="2400" b="1" dirty="0" smtClean="0">
                <a:cs typeface="Tahoma" panose="020B0604030504040204" pitchFamily="34" charset="0"/>
              </a:rPr>
              <a:t>    </a:t>
            </a:r>
            <a:r>
              <a:rPr lang="en-US" altLang="en-US" sz="2400" b="1" dirty="0" err="1" smtClean="0">
                <a:cs typeface="Tahoma" panose="020B0604030504040204" pitchFamily="34" charset="0"/>
              </a:rPr>
              <a:t>ΔPE</a:t>
            </a:r>
            <a:r>
              <a:rPr lang="en-US" altLang="en-US" sz="2400" b="1" dirty="0" smtClean="0">
                <a:cs typeface="Tahoma" panose="020B0604030504040204" pitchFamily="34" charset="0"/>
              </a:rPr>
              <a:t> </a:t>
            </a:r>
            <a:r>
              <a:rPr lang="en-US" altLang="en-US" sz="2400" b="1" dirty="0" smtClean="0">
                <a:cs typeface="Tahoma" panose="020B0604030504040204" pitchFamily="34" charset="0"/>
              </a:rPr>
              <a:t>= </a:t>
            </a:r>
            <a:r>
              <a:rPr lang="en-US" altLang="en-US" sz="1800" b="1" dirty="0" smtClean="0">
                <a:cs typeface="Tahoma" panose="020B0604030504040204" pitchFamily="34" charset="0"/>
              </a:rPr>
              <a:t>- W </a:t>
            </a:r>
          </a:p>
          <a:p>
            <a:pPr eaLnBrk="1" hangingPunct="1">
              <a:buFont typeface="Wingdings" panose="05000000000000000000" pitchFamily="2" charset="2"/>
              <a:buNone/>
            </a:pPr>
            <a:r>
              <a:rPr lang="en-US" altLang="en-US" sz="2400" dirty="0" smtClean="0">
                <a:cs typeface="Tahoma" panose="020B0604030504040204" pitchFamily="34" charset="0"/>
              </a:rPr>
              <a:t>        </a:t>
            </a:r>
            <a:r>
              <a:rPr lang="en-US" altLang="en-US" sz="2400" dirty="0" smtClean="0">
                <a:cs typeface="Tahoma" panose="020B0604030504040204" pitchFamily="34" charset="0"/>
              </a:rPr>
              <a:t>   = </a:t>
            </a:r>
            <a:r>
              <a:rPr lang="en-US" altLang="en-US" sz="1800" b="1" dirty="0" smtClean="0">
                <a:cs typeface="Tahoma" panose="020B0604030504040204" pitchFamily="34" charset="0"/>
              </a:rPr>
              <a:t>- q E</a:t>
            </a:r>
            <a:r>
              <a:rPr lang="en-US" altLang="en-US" sz="1800" b="1" baseline="-25000" dirty="0" smtClean="0">
                <a:cs typeface="Tahoma" panose="020B0604030504040204" pitchFamily="34" charset="0"/>
              </a:rPr>
              <a:t>x</a:t>
            </a:r>
            <a:r>
              <a:rPr lang="en-US" altLang="en-US" sz="1800" b="1" dirty="0" smtClean="0">
                <a:cs typeface="Tahoma" panose="020B0604030504040204" pitchFamily="34" charset="0"/>
              </a:rPr>
              <a:t> </a:t>
            </a:r>
            <a:r>
              <a:rPr lang="en-US" altLang="en-US" sz="1800" b="1" dirty="0" smtClean="0"/>
              <a:t>(</a:t>
            </a:r>
            <a:r>
              <a:rPr lang="en-US" altLang="en-US" sz="1800" b="1" dirty="0" err="1" smtClean="0"/>
              <a:t>x</a:t>
            </a:r>
            <a:r>
              <a:rPr lang="en-US" altLang="en-US" sz="1800" b="1" baseline="-25000" dirty="0" err="1" smtClean="0"/>
              <a:t>f</a:t>
            </a:r>
            <a:r>
              <a:rPr lang="en-US" altLang="en-US" sz="1800" b="1" dirty="0" smtClean="0"/>
              <a:t> – x</a:t>
            </a:r>
            <a:r>
              <a:rPr lang="en-US" altLang="en-US" sz="1800" b="1" baseline="-25000" dirty="0" smtClean="0"/>
              <a:t>i</a:t>
            </a:r>
            <a:r>
              <a:rPr lang="en-US" altLang="en-US" sz="1800" b="1" dirty="0" smtClean="0"/>
              <a:t>)</a:t>
            </a:r>
          </a:p>
          <a:p>
            <a:pPr eaLnBrk="1" hangingPunct="1">
              <a:buFont typeface="Wingdings" panose="05000000000000000000" pitchFamily="2" charset="2"/>
              <a:buNone/>
            </a:pPr>
            <a:endParaRPr lang="en-US" altLang="en-US" sz="1800" b="1" dirty="0" smtClean="0">
              <a:cs typeface="Tahoma" panose="020B0604030504040204" pitchFamily="34" charset="0"/>
            </a:endParaRPr>
          </a:p>
          <a:p>
            <a:pPr lvl="1" eaLnBrk="1" hangingPunct="1"/>
            <a:r>
              <a:rPr lang="en-US" altLang="en-US" sz="1600" dirty="0" smtClean="0"/>
              <a:t>This only works for </a:t>
            </a:r>
            <a:r>
              <a:rPr lang="en-US" altLang="en-US" sz="1600" dirty="0" smtClean="0"/>
              <a:t>a uniform field</a:t>
            </a:r>
          </a:p>
        </p:txBody>
      </p:sp>
      <p:graphicFrame>
        <p:nvGraphicFramePr>
          <p:cNvPr id="4100" name="Object 9"/>
          <p:cNvGraphicFramePr>
            <a:graphicFrameLocks noChangeAspect="1"/>
          </p:cNvGraphicFramePr>
          <p:nvPr>
            <p:extLst>
              <p:ext uri="{D42A27DB-BD31-4B8C-83A1-F6EECF244321}">
                <p14:modId xmlns:p14="http://schemas.microsoft.com/office/powerpoint/2010/main" val="694417777"/>
              </p:ext>
            </p:extLst>
          </p:nvPr>
        </p:nvGraphicFramePr>
        <p:xfrm>
          <a:off x="4360409" y="2197100"/>
          <a:ext cx="4586287" cy="4064000"/>
        </p:xfrm>
        <a:graphic>
          <a:graphicData uri="http://schemas.openxmlformats.org/presentationml/2006/ole">
            <mc:AlternateContent xmlns:mc="http://schemas.openxmlformats.org/markup-compatibility/2006">
              <mc:Choice xmlns:v="urn:schemas-microsoft-com:vml" Requires="v">
                <p:oleObj spid="_x0000_s4102" name="Photo Editor Photo" r:id="rId3" imgW="9523810" imgH="8438095" progId="MSPhotoEd.3">
                  <p:embed/>
                </p:oleObj>
              </mc:Choice>
              <mc:Fallback>
                <p:oleObj name="Photo Editor Photo" r:id="rId3" imgW="9523810" imgH="8438095" progId="MSPhotoEd.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0409" y="2197100"/>
                        <a:ext cx="4586287"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228600"/>
            <a:ext cx="7772400" cy="1295400"/>
          </a:xfrm>
        </p:spPr>
        <p:txBody>
          <a:bodyPr/>
          <a:lstStyle/>
          <a:p>
            <a:pPr eaLnBrk="1" hangingPunct="1"/>
            <a:r>
              <a:rPr lang="en-US" altLang="en-US" sz="4000" smtClean="0"/>
              <a:t>Equipotentials and Electric Fields Lines – Positive Charge</a:t>
            </a:r>
            <a:r>
              <a:rPr lang="en-US" altLang="en-US" smtClean="0"/>
              <a:t> </a:t>
            </a:r>
          </a:p>
        </p:txBody>
      </p:sp>
      <p:sp>
        <p:nvSpPr>
          <p:cNvPr id="22531" name="Rectangle 3"/>
          <p:cNvSpPr>
            <a:spLocks noGrp="1" noChangeArrowheads="1"/>
          </p:cNvSpPr>
          <p:nvPr>
            <p:ph type="body" sz="half" idx="1"/>
          </p:nvPr>
        </p:nvSpPr>
        <p:spPr/>
        <p:txBody>
          <a:bodyPr/>
          <a:lstStyle/>
          <a:p>
            <a:pPr eaLnBrk="1" hangingPunct="1"/>
            <a:r>
              <a:rPr lang="en-US" altLang="en-US" sz="2400" smtClean="0"/>
              <a:t>The equipotentials for a point charge are a family of spheres centered on the point charge</a:t>
            </a:r>
          </a:p>
          <a:p>
            <a:pPr eaLnBrk="1" hangingPunct="1"/>
            <a:r>
              <a:rPr lang="en-US" altLang="en-US" sz="2400" smtClean="0"/>
              <a:t>The field lines are perpendicular to the electric potential at all points</a:t>
            </a:r>
          </a:p>
        </p:txBody>
      </p:sp>
      <p:graphicFrame>
        <p:nvGraphicFramePr>
          <p:cNvPr id="22532" name="Object 4"/>
          <p:cNvGraphicFramePr>
            <a:graphicFrameLocks noChangeAspect="1"/>
          </p:cNvGraphicFramePr>
          <p:nvPr>
            <p:ph type="clipArt" sz="half" idx="2"/>
          </p:nvPr>
        </p:nvGraphicFramePr>
        <p:xfrm>
          <a:off x="4883150" y="2097088"/>
          <a:ext cx="4071938" cy="4227512"/>
        </p:xfrm>
        <a:graphic>
          <a:graphicData uri="http://schemas.openxmlformats.org/presentationml/2006/ole">
            <mc:AlternateContent xmlns:mc="http://schemas.openxmlformats.org/markup-compatibility/2006">
              <mc:Choice xmlns:v="urn:schemas-microsoft-com:vml" Requires="v">
                <p:oleObj spid="_x0000_s22534" name="Photo Editor Photo" r:id="rId3" imgW="3971429" imgH="4123810" progId="MSPhotoEd.3">
                  <p:embed/>
                </p:oleObj>
              </mc:Choice>
              <mc:Fallback>
                <p:oleObj name="Photo Editor Photo" r:id="rId3" imgW="3971429" imgH="4123810"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50" y="2097088"/>
                        <a:ext cx="4071938" cy="422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Equipotentials and Electric Fields Lines – Dipole </a:t>
            </a:r>
          </a:p>
        </p:txBody>
      </p:sp>
      <p:sp>
        <p:nvSpPr>
          <p:cNvPr id="23555" name="Rectangle 3"/>
          <p:cNvSpPr>
            <a:spLocks noGrp="1" noChangeArrowheads="1"/>
          </p:cNvSpPr>
          <p:nvPr>
            <p:ph type="body" sz="half" idx="1"/>
          </p:nvPr>
        </p:nvSpPr>
        <p:spPr>
          <a:xfrm>
            <a:off x="1182688" y="2017713"/>
            <a:ext cx="3505200" cy="4114800"/>
          </a:xfrm>
        </p:spPr>
        <p:txBody>
          <a:bodyPr/>
          <a:lstStyle/>
          <a:p>
            <a:pPr eaLnBrk="1" hangingPunct="1"/>
            <a:r>
              <a:rPr lang="en-US" altLang="en-US" sz="2400" smtClean="0"/>
              <a:t>Equipotential lines are shown in blue</a:t>
            </a:r>
          </a:p>
          <a:p>
            <a:pPr eaLnBrk="1" hangingPunct="1"/>
            <a:r>
              <a:rPr lang="en-US" altLang="en-US" sz="2400" smtClean="0"/>
              <a:t>Electric field lines are shown in red</a:t>
            </a:r>
          </a:p>
          <a:p>
            <a:pPr eaLnBrk="1" hangingPunct="1"/>
            <a:r>
              <a:rPr lang="en-US" altLang="en-US" sz="2400" smtClean="0"/>
              <a:t>The field lines are perpendicular to the equipotential lines at all points</a:t>
            </a:r>
          </a:p>
        </p:txBody>
      </p:sp>
      <p:graphicFrame>
        <p:nvGraphicFramePr>
          <p:cNvPr id="23556" name="Object 4"/>
          <p:cNvGraphicFramePr>
            <a:graphicFrameLocks noChangeAspect="1"/>
          </p:cNvGraphicFramePr>
          <p:nvPr>
            <p:ph type="clipArt" sz="half" idx="2"/>
          </p:nvPr>
        </p:nvGraphicFramePr>
        <p:xfrm>
          <a:off x="4419600" y="1981200"/>
          <a:ext cx="4495800" cy="3665538"/>
        </p:xfrm>
        <a:graphic>
          <a:graphicData uri="http://schemas.openxmlformats.org/presentationml/2006/ole">
            <mc:AlternateContent xmlns:mc="http://schemas.openxmlformats.org/markup-compatibility/2006">
              <mc:Choice xmlns:v="urn:schemas-microsoft-com:vml" Requires="v">
                <p:oleObj spid="_x0000_s23558" name="Photo Editor Photo" r:id="rId3" imgW="5619048" imgH="4580952" progId="MSPhotoEd.3">
                  <p:embed/>
                </p:oleObj>
              </mc:Choice>
              <mc:Fallback>
                <p:oleObj name="Photo Editor Photo" r:id="rId3" imgW="5619048" imgH="4580952"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81200"/>
                        <a:ext cx="4495800" cy="366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Application – Electrostatic Precipitator</a:t>
            </a:r>
          </a:p>
        </p:txBody>
      </p:sp>
      <p:sp>
        <p:nvSpPr>
          <p:cNvPr id="24579" name="Rectangle 3"/>
          <p:cNvSpPr>
            <a:spLocks noGrp="1" noChangeArrowheads="1"/>
          </p:cNvSpPr>
          <p:nvPr>
            <p:ph type="body" sz="half" idx="1"/>
          </p:nvPr>
        </p:nvSpPr>
        <p:spPr>
          <a:xfrm>
            <a:off x="1182688" y="2017713"/>
            <a:ext cx="4191000" cy="4114800"/>
          </a:xfrm>
        </p:spPr>
        <p:txBody>
          <a:bodyPr/>
          <a:lstStyle/>
          <a:p>
            <a:pPr eaLnBrk="1" hangingPunct="1"/>
            <a:r>
              <a:rPr lang="en-US" altLang="en-US" sz="2400" smtClean="0"/>
              <a:t>It is used to remove particulate matter from combustion gases</a:t>
            </a:r>
          </a:p>
          <a:p>
            <a:pPr eaLnBrk="1" hangingPunct="1"/>
            <a:r>
              <a:rPr lang="en-US" altLang="en-US" sz="2400" smtClean="0"/>
              <a:t>Reduces air pollution</a:t>
            </a:r>
          </a:p>
          <a:p>
            <a:pPr eaLnBrk="1" hangingPunct="1"/>
            <a:r>
              <a:rPr lang="en-US" altLang="en-US" sz="2400" smtClean="0"/>
              <a:t>Can eliminate approximately 90% by mass of the ash and dust from smoke</a:t>
            </a:r>
          </a:p>
        </p:txBody>
      </p:sp>
      <p:graphicFrame>
        <p:nvGraphicFramePr>
          <p:cNvPr id="24580" name="Object 9"/>
          <p:cNvGraphicFramePr>
            <a:graphicFrameLocks noChangeAspect="1"/>
          </p:cNvGraphicFramePr>
          <p:nvPr/>
        </p:nvGraphicFramePr>
        <p:xfrm>
          <a:off x="5410200" y="1828800"/>
          <a:ext cx="3116263" cy="5029200"/>
        </p:xfrm>
        <a:graphic>
          <a:graphicData uri="http://schemas.openxmlformats.org/presentationml/2006/ole">
            <mc:AlternateContent xmlns:mc="http://schemas.openxmlformats.org/markup-compatibility/2006">
              <mc:Choice xmlns:v="urn:schemas-microsoft-com:vml" Requires="v">
                <p:oleObj spid="_x0000_s24582" name="Photo Editor Photo" r:id="rId3" imgW="4476190" imgH="7228571" progId="MSPhotoEd.3">
                  <p:embed/>
                </p:oleObj>
              </mc:Choice>
              <mc:Fallback>
                <p:oleObj name="Photo Editor Photo" r:id="rId3" imgW="4476190" imgH="7228571" progId="MSPhotoEd.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28800"/>
                        <a:ext cx="31162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Application – Electrostatic Air Cleaner</a:t>
            </a:r>
          </a:p>
        </p:txBody>
      </p:sp>
      <p:sp>
        <p:nvSpPr>
          <p:cNvPr id="25603" name="Rectangle 3"/>
          <p:cNvSpPr>
            <a:spLocks noGrp="1" noChangeArrowheads="1"/>
          </p:cNvSpPr>
          <p:nvPr>
            <p:ph type="body" idx="1"/>
          </p:nvPr>
        </p:nvSpPr>
        <p:spPr/>
        <p:txBody>
          <a:bodyPr/>
          <a:lstStyle/>
          <a:p>
            <a:pPr eaLnBrk="1" hangingPunct="1"/>
            <a:r>
              <a:rPr lang="en-US" altLang="en-US" smtClean="0"/>
              <a:t>Used in homes to relieve the discomfort of allergy sufferers</a:t>
            </a:r>
          </a:p>
          <a:p>
            <a:pPr eaLnBrk="1" hangingPunct="1"/>
            <a:r>
              <a:rPr lang="en-US" altLang="en-US" smtClean="0"/>
              <a:t>It uses many of the same principles as the electrostatic precipitator</a:t>
            </a:r>
          </a:p>
          <a:p>
            <a:pPr eaLnBrk="1" hangingPunct="1"/>
            <a:endParaRPr lang="en-US"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Application – Xerographic Copiers</a:t>
            </a:r>
          </a:p>
        </p:txBody>
      </p:sp>
      <p:sp>
        <p:nvSpPr>
          <p:cNvPr id="26627" name="Rectangle 3"/>
          <p:cNvSpPr>
            <a:spLocks noGrp="1" noChangeArrowheads="1"/>
          </p:cNvSpPr>
          <p:nvPr>
            <p:ph type="body" idx="1"/>
          </p:nvPr>
        </p:nvSpPr>
        <p:spPr/>
        <p:txBody>
          <a:bodyPr/>
          <a:lstStyle/>
          <a:p>
            <a:pPr eaLnBrk="1" hangingPunct="1"/>
            <a:r>
              <a:rPr lang="en-US" altLang="en-US" smtClean="0"/>
              <a:t>The process of xerography is used for making photocopies</a:t>
            </a:r>
          </a:p>
          <a:p>
            <a:pPr eaLnBrk="1" hangingPunct="1"/>
            <a:r>
              <a:rPr lang="en-US" altLang="en-US" smtClean="0"/>
              <a:t>Uses photoconductive materials</a:t>
            </a:r>
          </a:p>
          <a:p>
            <a:pPr lvl="1" eaLnBrk="1" hangingPunct="1"/>
            <a:r>
              <a:rPr lang="en-US" altLang="en-US" smtClean="0"/>
              <a:t>A photoconductive material is a poor conductor of electricity in the dark but becomes a good electric conductor when exposed to light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The Xerographic Process</a:t>
            </a:r>
          </a:p>
        </p:txBody>
      </p:sp>
      <p:pic>
        <p:nvPicPr>
          <p:cNvPr id="27651" name="Picture 5" descr="Fig 1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35163"/>
            <a:ext cx="4953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Application – Laser Printer</a:t>
            </a:r>
          </a:p>
        </p:txBody>
      </p:sp>
      <p:sp>
        <p:nvSpPr>
          <p:cNvPr id="28675" name="Rectangle 3"/>
          <p:cNvSpPr>
            <a:spLocks noGrp="1" noChangeArrowheads="1"/>
          </p:cNvSpPr>
          <p:nvPr>
            <p:ph type="body" idx="1"/>
          </p:nvPr>
        </p:nvSpPr>
        <p:spPr/>
        <p:txBody>
          <a:bodyPr/>
          <a:lstStyle/>
          <a:p>
            <a:pPr eaLnBrk="1" hangingPunct="1">
              <a:lnSpc>
                <a:spcPct val="90000"/>
              </a:lnSpc>
            </a:pPr>
            <a:r>
              <a:rPr lang="en-US" altLang="en-US" sz="2800" smtClean="0"/>
              <a:t>The steps for producing a document on a laser printer is similar to the steps in the xerographic process</a:t>
            </a:r>
          </a:p>
          <a:p>
            <a:pPr lvl="1" eaLnBrk="1" hangingPunct="1">
              <a:lnSpc>
                <a:spcPct val="90000"/>
              </a:lnSpc>
            </a:pPr>
            <a:r>
              <a:rPr lang="en-US" altLang="en-US" sz="2400" smtClean="0"/>
              <a:t>Steps a, c, and d are the same</a:t>
            </a:r>
          </a:p>
          <a:p>
            <a:pPr lvl="1" eaLnBrk="1" hangingPunct="1">
              <a:lnSpc>
                <a:spcPct val="90000"/>
              </a:lnSpc>
            </a:pPr>
            <a:r>
              <a:rPr lang="en-US" altLang="en-US" sz="2400" smtClean="0"/>
              <a:t>The major difference is the way the image forms on the selenium-coated drum</a:t>
            </a:r>
          </a:p>
          <a:p>
            <a:pPr lvl="2" eaLnBrk="1" hangingPunct="1">
              <a:lnSpc>
                <a:spcPct val="90000"/>
              </a:lnSpc>
            </a:pPr>
            <a:r>
              <a:rPr lang="en-US" altLang="en-US" sz="2000" smtClean="0"/>
              <a:t>A rotating mirror inside the printer causes the beam of the laser to sweep across the selenium-coated drum</a:t>
            </a:r>
          </a:p>
          <a:p>
            <a:pPr lvl="2" eaLnBrk="1" hangingPunct="1">
              <a:lnSpc>
                <a:spcPct val="90000"/>
              </a:lnSpc>
            </a:pPr>
            <a:r>
              <a:rPr lang="en-US" altLang="en-US" sz="2000" smtClean="0"/>
              <a:t>The electrical signals form the desired letter in positive charges on the selenium-coated drum</a:t>
            </a:r>
          </a:p>
          <a:p>
            <a:pPr lvl="2" eaLnBrk="1" hangingPunct="1">
              <a:lnSpc>
                <a:spcPct val="90000"/>
              </a:lnSpc>
            </a:pPr>
            <a:r>
              <a:rPr lang="en-US" altLang="en-US" sz="2000" smtClean="0"/>
              <a:t>Toner is applied and the process continues as in the xerographic process</a:t>
            </a:r>
          </a:p>
          <a:p>
            <a:pPr lvl="2" eaLnBrk="1" hangingPunct="1">
              <a:lnSpc>
                <a:spcPct val="90000"/>
              </a:lnSpc>
            </a:pPr>
            <a:endParaRPr lang="en-US" altLang="en-US" sz="20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Capacitance</a:t>
            </a:r>
          </a:p>
        </p:txBody>
      </p:sp>
      <p:sp>
        <p:nvSpPr>
          <p:cNvPr id="29699" name="Rectangle 3"/>
          <p:cNvSpPr>
            <a:spLocks noGrp="1" noChangeArrowheads="1"/>
          </p:cNvSpPr>
          <p:nvPr>
            <p:ph type="body" idx="1"/>
          </p:nvPr>
        </p:nvSpPr>
        <p:spPr/>
        <p:txBody>
          <a:bodyPr/>
          <a:lstStyle/>
          <a:p>
            <a:pPr eaLnBrk="1" hangingPunct="1"/>
            <a:r>
              <a:rPr lang="en-US" altLang="en-US" smtClean="0"/>
              <a:t>A capacitor is a device used in a variety of electric circuits</a:t>
            </a:r>
          </a:p>
          <a:p>
            <a:pPr eaLnBrk="1" hangingPunct="1"/>
            <a:r>
              <a:rPr lang="en-US" altLang="en-US" smtClean="0"/>
              <a:t>The </a:t>
            </a:r>
            <a:r>
              <a:rPr lang="en-US" altLang="en-US" i="1" smtClean="0"/>
              <a:t>capacitance</a:t>
            </a:r>
            <a:r>
              <a:rPr lang="en-US" altLang="en-US" smtClean="0"/>
              <a:t>, C, of a capacitor is defined as the ratio of the magnitude of the charge on either conductor (plate) to the magnitude  of the potential difference between the conductors (plates)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Capacitance, cont</a:t>
            </a:r>
          </a:p>
        </p:txBody>
      </p:sp>
      <p:sp>
        <p:nvSpPr>
          <p:cNvPr id="30723"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 </a:t>
            </a:r>
          </a:p>
          <a:p>
            <a:pPr eaLnBrk="1" hangingPunct="1"/>
            <a:endParaRPr lang="en-US" altLang="en-US" smtClean="0"/>
          </a:p>
          <a:p>
            <a:pPr eaLnBrk="1" hangingPunct="1"/>
            <a:r>
              <a:rPr lang="en-US" altLang="en-US" smtClean="0"/>
              <a:t>Units:  Farad (F)</a:t>
            </a:r>
          </a:p>
          <a:p>
            <a:pPr lvl="1" eaLnBrk="1" hangingPunct="1"/>
            <a:r>
              <a:rPr lang="en-US" altLang="en-US" smtClean="0"/>
              <a:t>1 F = 1 C / V</a:t>
            </a:r>
          </a:p>
          <a:p>
            <a:pPr lvl="1" eaLnBrk="1" hangingPunct="1"/>
            <a:r>
              <a:rPr lang="en-US" altLang="en-US" smtClean="0"/>
              <a:t>A Farad is very large</a:t>
            </a:r>
          </a:p>
          <a:p>
            <a:pPr lvl="2" eaLnBrk="1" hangingPunct="1"/>
            <a:r>
              <a:rPr lang="en-US" altLang="en-US" smtClean="0"/>
              <a:t>Often will see µF or pF</a:t>
            </a:r>
          </a:p>
        </p:txBody>
      </p:sp>
      <p:graphicFrame>
        <p:nvGraphicFramePr>
          <p:cNvPr id="30724" name="Object 4"/>
          <p:cNvGraphicFramePr>
            <a:graphicFrameLocks noChangeAspect="1"/>
          </p:cNvGraphicFramePr>
          <p:nvPr/>
        </p:nvGraphicFramePr>
        <p:xfrm>
          <a:off x="1524000" y="2362200"/>
          <a:ext cx="1600200" cy="1154113"/>
        </p:xfrm>
        <a:graphic>
          <a:graphicData uri="http://schemas.openxmlformats.org/presentationml/2006/ole">
            <mc:AlternateContent xmlns:mc="http://schemas.openxmlformats.org/markup-compatibility/2006">
              <mc:Choice xmlns:v="urn:schemas-microsoft-com:vml" Requires="v">
                <p:oleObj spid="_x0000_s30726" name="Equation" r:id="rId3" imgW="523955" imgH="371429" progId="Equation.3">
                  <p:embed/>
                </p:oleObj>
              </mc:Choice>
              <mc:Fallback>
                <p:oleObj name="Equation" r:id="rId3" imgW="523955" imgH="3714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62200"/>
                        <a:ext cx="1600200" cy="115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Parallel-Plate Capacitor</a:t>
            </a:r>
          </a:p>
        </p:txBody>
      </p:sp>
      <p:sp>
        <p:nvSpPr>
          <p:cNvPr id="31747" name="Rectangle 3"/>
          <p:cNvSpPr>
            <a:spLocks noGrp="1" noChangeArrowheads="1"/>
          </p:cNvSpPr>
          <p:nvPr>
            <p:ph type="body" idx="1"/>
          </p:nvPr>
        </p:nvSpPr>
        <p:spPr/>
        <p:txBody>
          <a:bodyPr/>
          <a:lstStyle/>
          <a:p>
            <a:pPr eaLnBrk="1" hangingPunct="1"/>
            <a:r>
              <a:rPr lang="en-US" altLang="en-US" smtClean="0"/>
              <a:t>The capacitance of a device depends on the geometric arrangement of the conductors</a:t>
            </a:r>
          </a:p>
          <a:p>
            <a:pPr eaLnBrk="1" hangingPunct="1"/>
            <a:r>
              <a:rPr lang="en-US" altLang="en-US" smtClean="0"/>
              <a:t>For a parallel-plate capacitor whose plates are separated by air:</a:t>
            </a:r>
          </a:p>
          <a:p>
            <a:pPr lvl="1" eaLnBrk="1" hangingPunct="1"/>
            <a:endParaRPr lang="en-US" altLang="en-US" smtClean="0"/>
          </a:p>
        </p:txBody>
      </p:sp>
      <p:graphicFrame>
        <p:nvGraphicFramePr>
          <p:cNvPr id="31748" name="Object 4"/>
          <p:cNvGraphicFramePr>
            <a:graphicFrameLocks noChangeAspect="1"/>
          </p:cNvGraphicFramePr>
          <p:nvPr/>
        </p:nvGraphicFramePr>
        <p:xfrm>
          <a:off x="2514600" y="4648200"/>
          <a:ext cx="1828800" cy="1181100"/>
        </p:xfrm>
        <a:graphic>
          <a:graphicData uri="http://schemas.openxmlformats.org/presentationml/2006/ole">
            <mc:AlternateContent xmlns:mc="http://schemas.openxmlformats.org/markup-compatibility/2006">
              <mc:Choice xmlns:v="urn:schemas-microsoft-com:vml" Requires="v">
                <p:oleObj spid="_x0000_s31750" name="Equation" r:id="rId3" imgW="590631" imgH="371429" progId="Equation.3">
                  <p:embed/>
                </p:oleObj>
              </mc:Choice>
              <mc:Fallback>
                <p:oleObj name="Equation" r:id="rId3" imgW="590631" imgH="3714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648200"/>
                        <a:ext cx="18288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Potential </a:t>
            </a:r>
            <a:r>
              <a:rPr lang="en-US" altLang="en-US" smtClean="0"/>
              <a:t>Difference </a:t>
            </a:r>
            <a:endParaRPr lang="en-US" altLang="en-US" smtClean="0"/>
          </a:p>
        </p:txBody>
      </p:sp>
      <p:sp>
        <p:nvSpPr>
          <p:cNvPr id="5123" name="Rectangle 3"/>
          <p:cNvSpPr>
            <a:spLocks noGrp="1" noChangeArrowheads="1"/>
          </p:cNvSpPr>
          <p:nvPr>
            <p:ph type="body" idx="1"/>
          </p:nvPr>
        </p:nvSpPr>
        <p:spPr/>
        <p:txBody>
          <a:bodyPr/>
          <a:lstStyle/>
          <a:p>
            <a:pPr eaLnBrk="1" hangingPunct="1"/>
            <a:r>
              <a:rPr lang="en-US" altLang="en-US" sz="2800" dirty="0" smtClean="0"/>
              <a:t>The </a:t>
            </a:r>
            <a:r>
              <a:rPr lang="en-US" altLang="en-US" sz="2800" b="1" u="sng" dirty="0" smtClean="0"/>
              <a:t>potential difference</a:t>
            </a:r>
            <a:r>
              <a:rPr lang="en-US" altLang="en-US" sz="2800" dirty="0" smtClean="0"/>
              <a:t> between points A and B is defined as the change in the potential energy (final value minus initial value) of a charge q moved from A to B divided by the size of the charge</a:t>
            </a:r>
          </a:p>
          <a:p>
            <a:pPr lvl="1" eaLnBrk="1" hangingPunct="1"/>
            <a:r>
              <a:rPr lang="en-US" altLang="en-US" sz="2400" dirty="0" err="1" smtClean="0">
                <a:cs typeface="Tahoma" panose="020B0604030504040204" pitchFamily="34" charset="0"/>
              </a:rPr>
              <a:t>ΔV</a:t>
            </a:r>
            <a:r>
              <a:rPr lang="en-US" altLang="en-US" sz="2400" dirty="0" smtClean="0">
                <a:cs typeface="Tahoma" panose="020B0604030504040204" pitchFamily="34" charset="0"/>
              </a:rPr>
              <a:t> = V</a:t>
            </a:r>
            <a:r>
              <a:rPr lang="en-US" altLang="en-US" sz="2400" baseline="-25000" dirty="0" smtClean="0">
                <a:cs typeface="Tahoma" panose="020B0604030504040204" pitchFamily="34" charset="0"/>
              </a:rPr>
              <a:t>B</a:t>
            </a:r>
            <a:r>
              <a:rPr lang="en-US" altLang="en-US" sz="2400" dirty="0" smtClean="0">
                <a:cs typeface="Tahoma" panose="020B0604030504040204" pitchFamily="34" charset="0"/>
              </a:rPr>
              <a:t> – V</a:t>
            </a:r>
            <a:r>
              <a:rPr lang="en-US" altLang="en-US" sz="2400" baseline="-25000" dirty="0" smtClean="0">
                <a:cs typeface="Tahoma" panose="020B0604030504040204" pitchFamily="34" charset="0"/>
              </a:rPr>
              <a:t>A</a:t>
            </a:r>
            <a:r>
              <a:rPr lang="en-US" altLang="en-US" sz="2400" dirty="0" smtClean="0">
                <a:cs typeface="Tahoma" panose="020B0604030504040204" pitchFamily="34" charset="0"/>
              </a:rPr>
              <a:t> = </a:t>
            </a:r>
            <a:r>
              <a:rPr lang="en-US" altLang="en-US" sz="2400" dirty="0" err="1" smtClean="0">
                <a:cs typeface="Tahoma" panose="020B0604030504040204" pitchFamily="34" charset="0"/>
              </a:rPr>
              <a:t>ΔPE</a:t>
            </a:r>
            <a:r>
              <a:rPr lang="en-US" altLang="en-US" sz="2400" dirty="0" smtClean="0">
                <a:cs typeface="Tahoma" panose="020B0604030504040204" pitchFamily="34" charset="0"/>
              </a:rPr>
              <a:t> / q</a:t>
            </a:r>
          </a:p>
          <a:p>
            <a:pPr eaLnBrk="1" hangingPunct="1"/>
            <a:r>
              <a:rPr lang="en-US" altLang="en-US" sz="2800" b="1" u="sng" dirty="0" smtClean="0"/>
              <a:t>Potential difference</a:t>
            </a:r>
            <a:r>
              <a:rPr lang="en-US" altLang="en-US" sz="2800" dirty="0" smtClean="0"/>
              <a:t> is </a:t>
            </a:r>
            <a:r>
              <a:rPr lang="en-US" altLang="en-US" sz="2800" i="1" dirty="0" smtClean="0"/>
              <a:t>not</a:t>
            </a:r>
            <a:r>
              <a:rPr lang="en-US" altLang="en-US" sz="2800" dirty="0" smtClean="0"/>
              <a:t> the same as potential energy.</a:t>
            </a:r>
          </a:p>
          <a:p>
            <a:pPr lvl="1" eaLnBrk="1" hangingPunct="1"/>
            <a:endParaRPr lang="en-US" alt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Parallel-Plate Capacitor, Example</a:t>
            </a:r>
          </a:p>
        </p:txBody>
      </p:sp>
      <p:sp>
        <p:nvSpPr>
          <p:cNvPr id="32771" name="Rectangle 3"/>
          <p:cNvSpPr>
            <a:spLocks noGrp="1" noChangeArrowheads="1"/>
          </p:cNvSpPr>
          <p:nvPr>
            <p:ph type="body" sz="half" idx="1"/>
          </p:nvPr>
        </p:nvSpPr>
        <p:spPr>
          <a:xfrm>
            <a:off x="838200" y="2017713"/>
            <a:ext cx="4154488" cy="4114800"/>
          </a:xfrm>
        </p:spPr>
        <p:txBody>
          <a:bodyPr/>
          <a:lstStyle/>
          <a:p>
            <a:pPr eaLnBrk="1" hangingPunct="1">
              <a:lnSpc>
                <a:spcPct val="90000"/>
              </a:lnSpc>
            </a:pPr>
            <a:r>
              <a:rPr lang="en-US" altLang="en-US" sz="2000" smtClean="0"/>
              <a:t>The capacitor consists of two parallel plates</a:t>
            </a:r>
          </a:p>
          <a:p>
            <a:pPr eaLnBrk="1" hangingPunct="1">
              <a:lnSpc>
                <a:spcPct val="90000"/>
              </a:lnSpc>
            </a:pPr>
            <a:r>
              <a:rPr lang="en-US" altLang="en-US" sz="2000" smtClean="0"/>
              <a:t>Each have area A</a:t>
            </a:r>
          </a:p>
          <a:p>
            <a:pPr eaLnBrk="1" hangingPunct="1">
              <a:lnSpc>
                <a:spcPct val="90000"/>
              </a:lnSpc>
            </a:pPr>
            <a:r>
              <a:rPr lang="en-US" altLang="en-US" sz="2000" smtClean="0"/>
              <a:t>They are separated by a distance d</a:t>
            </a:r>
          </a:p>
          <a:p>
            <a:pPr eaLnBrk="1" hangingPunct="1">
              <a:lnSpc>
                <a:spcPct val="90000"/>
              </a:lnSpc>
            </a:pPr>
            <a:r>
              <a:rPr lang="en-US" altLang="en-US" sz="2000" smtClean="0"/>
              <a:t>The plates carry equal and opposite charges</a:t>
            </a:r>
          </a:p>
          <a:p>
            <a:pPr eaLnBrk="1" hangingPunct="1">
              <a:lnSpc>
                <a:spcPct val="90000"/>
              </a:lnSpc>
            </a:pPr>
            <a:r>
              <a:rPr lang="en-US" altLang="en-US" sz="2000" smtClean="0"/>
              <a:t>When connected to the battery, charge is pulled off one plate and transferred to the other plate</a:t>
            </a:r>
          </a:p>
          <a:p>
            <a:pPr eaLnBrk="1" hangingPunct="1">
              <a:lnSpc>
                <a:spcPct val="90000"/>
              </a:lnSpc>
            </a:pPr>
            <a:r>
              <a:rPr lang="en-US" altLang="en-US" sz="2000" smtClean="0"/>
              <a:t>The transfer stops when </a:t>
            </a:r>
            <a:r>
              <a:rPr lang="en-US" altLang="en-US" sz="2000" smtClean="0">
                <a:latin typeface="Symbol" panose="05050102010706020507" pitchFamily="18" charset="2"/>
              </a:rPr>
              <a:t>D</a:t>
            </a:r>
            <a:r>
              <a:rPr lang="en-US" altLang="en-US" sz="2000" smtClean="0"/>
              <a:t>V</a:t>
            </a:r>
            <a:r>
              <a:rPr lang="en-US" altLang="en-US" sz="2000" baseline="-25000" smtClean="0"/>
              <a:t>cap</a:t>
            </a:r>
            <a:r>
              <a:rPr lang="en-US" altLang="en-US" sz="2000" smtClean="0"/>
              <a:t> = </a:t>
            </a:r>
            <a:r>
              <a:rPr lang="en-US" altLang="en-US" sz="2000" smtClean="0">
                <a:latin typeface="Symbol" panose="05050102010706020507" pitchFamily="18" charset="2"/>
              </a:rPr>
              <a:t>D</a:t>
            </a:r>
            <a:r>
              <a:rPr lang="en-US" altLang="en-US" sz="2000" smtClean="0"/>
              <a:t>V</a:t>
            </a:r>
            <a:r>
              <a:rPr lang="en-US" altLang="en-US" sz="2000" baseline="-25000" smtClean="0"/>
              <a:t>battery</a:t>
            </a:r>
            <a:endParaRPr lang="en-US" altLang="en-US" sz="2000" smtClean="0"/>
          </a:p>
        </p:txBody>
      </p:sp>
      <p:graphicFrame>
        <p:nvGraphicFramePr>
          <p:cNvPr id="32772" name="Object 6"/>
          <p:cNvGraphicFramePr>
            <a:graphicFrameLocks noChangeAspect="1"/>
          </p:cNvGraphicFramePr>
          <p:nvPr/>
        </p:nvGraphicFramePr>
        <p:xfrm>
          <a:off x="5402263" y="1828800"/>
          <a:ext cx="2751137" cy="5029200"/>
        </p:xfrm>
        <a:graphic>
          <a:graphicData uri="http://schemas.openxmlformats.org/presentationml/2006/ole">
            <mc:AlternateContent xmlns:mc="http://schemas.openxmlformats.org/markup-compatibility/2006">
              <mc:Choice xmlns:v="urn:schemas-microsoft-com:vml" Requires="v">
                <p:oleObj spid="_x0000_s32774" name="Photo Editor Photo" r:id="rId3" imgW="3952381" imgH="7228571" progId="MSPhotoEd.3">
                  <p:embed/>
                </p:oleObj>
              </mc:Choice>
              <mc:Fallback>
                <p:oleObj name="Photo Editor Photo" r:id="rId3" imgW="3952381" imgH="7228571" progId="MSPhotoEd.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1828800"/>
                        <a:ext cx="275113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Electric Field in a Parallel-Plate Capacitor</a:t>
            </a:r>
          </a:p>
        </p:txBody>
      </p:sp>
      <p:sp>
        <p:nvSpPr>
          <p:cNvPr id="33795" name="Rectangle 3"/>
          <p:cNvSpPr>
            <a:spLocks noGrp="1" noChangeArrowheads="1"/>
          </p:cNvSpPr>
          <p:nvPr>
            <p:ph type="body" sz="half" idx="1"/>
          </p:nvPr>
        </p:nvSpPr>
        <p:spPr>
          <a:xfrm>
            <a:off x="0" y="2362200"/>
            <a:ext cx="3810000" cy="4114800"/>
          </a:xfrm>
        </p:spPr>
        <p:txBody>
          <a:bodyPr/>
          <a:lstStyle/>
          <a:p>
            <a:pPr eaLnBrk="1" hangingPunct="1">
              <a:lnSpc>
                <a:spcPct val="90000"/>
              </a:lnSpc>
            </a:pPr>
            <a:r>
              <a:rPr lang="en-US" altLang="en-US" sz="2400" smtClean="0"/>
              <a:t>The electric field between the plates is uniform</a:t>
            </a:r>
          </a:p>
          <a:p>
            <a:pPr lvl="1" eaLnBrk="1" hangingPunct="1">
              <a:lnSpc>
                <a:spcPct val="90000"/>
              </a:lnSpc>
            </a:pPr>
            <a:r>
              <a:rPr lang="en-US" altLang="en-US" sz="2000" smtClean="0"/>
              <a:t>Near the center</a:t>
            </a:r>
          </a:p>
          <a:p>
            <a:pPr lvl="1" eaLnBrk="1" hangingPunct="1">
              <a:lnSpc>
                <a:spcPct val="90000"/>
              </a:lnSpc>
            </a:pPr>
            <a:r>
              <a:rPr lang="en-US" altLang="en-US" sz="2000" smtClean="0"/>
              <a:t>Nonuniform near the edges</a:t>
            </a:r>
          </a:p>
          <a:p>
            <a:pPr eaLnBrk="1" hangingPunct="1">
              <a:lnSpc>
                <a:spcPct val="90000"/>
              </a:lnSpc>
            </a:pPr>
            <a:r>
              <a:rPr lang="en-US" altLang="en-US" sz="2400" smtClean="0"/>
              <a:t>The field may be taken as constant throughout the region between the plates</a:t>
            </a:r>
          </a:p>
        </p:txBody>
      </p:sp>
      <p:graphicFrame>
        <p:nvGraphicFramePr>
          <p:cNvPr id="33796" name="Object 7"/>
          <p:cNvGraphicFramePr>
            <a:graphicFrameLocks noChangeAspect="1"/>
          </p:cNvGraphicFramePr>
          <p:nvPr/>
        </p:nvGraphicFramePr>
        <p:xfrm>
          <a:off x="5238750" y="1766888"/>
          <a:ext cx="3829050" cy="2576512"/>
        </p:xfrm>
        <a:graphic>
          <a:graphicData uri="http://schemas.openxmlformats.org/presentationml/2006/ole">
            <mc:AlternateContent xmlns:mc="http://schemas.openxmlformats.org/markup-compatibility/2006">
              <mc:Choice xmlns:v="urn:schemas-microsoft-com:vml" Requires="v">
                <p:oleObj spid="_x0000_s33800" name="Photo Editor Photo" r:id="rId3" imgW="9523810" imgH="6409524" progId="MSPhotoEd.3">
                  <p:embed/>
                </p:oleObj>
              </mc:Choice>
              <mc:Fallback>
                <p:oleObj name="Photo Editor Photo" r:id="rId3" imgW="9523810" imgH="6409524" progId="MSPhotoEd.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0" y="1766888"/>
                        <a:ext cx="3829050"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8"/>
          <p:cNvGraphicFramePr>
            <a:graphicFrameLocks noChangeAspect="1"/>
          </p:cNvGraphicFramePr>
          <p:nvPr/>
        </p:nvGraphicFramePr>
        <p:xfrm>
          <a:off x="5257800" y="4110038"/>
          <a:ext cx="3505200" cy="2747962"/>
        </p:xfrm>
        <a:graphic>
          <a:graphicData uri="http://schemas.openxmlformats.org/presentationml/2006/ole">
            <mc:AlternateContent xmlns:mc="http://schemas.openxmlformats.org/markup-compatibility/2006">
              <mc:Choice xmlns:v="urn:schemas-microsoft-com:vml" Requires="v">
                <p:oleObj spid="_x0000_s33801" name="Photo Editor Photo" r:id="rId5" imgW="9523810" imgH="7466667" progId="MSPhotoEd.3">
                  <p:embed/>
                </p:oleObj>
              </mc:Choice>
              <mc:Fallback>
                <p:oleObj name="Photo Editor Photo" r:id="rId5" imgW="9523810" imgH="7466667" progId="MSPhotoEd.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110038"/>
                        <a:ext cx="3505200" cy="27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Applications of Capacitors – Camera Flash</a:t>
            </a:r>
          </a:p>
        </p:txBody>
      </p:sp>
      <p:sp>
        <p:nvSpPr>
          <p:cNvPr id="34819" name="Rectangle 3"/>
          <p:cNvSpPr>
            <a:spLocks noGrp="1" noChangeArrowheads="1"/>
          </p:cNvSpPr>
          <p:nvPr>
            <p:ph type="body" idx="1"/>
          </p:nvPr>
        </p:nvSpPr>
        <p:spPr/>
        <p:txBody>
          <a:bodyPr/>
          <a:lstStyle/>
          <a:p>
            <a:pPr eaLnBrk="1" hangingPunct="1"/>
            <a:r>
              <a:rPr lang="en-US" altLang="en-US" sz="2800" smtClean="0"/>
              <a:t>The flash attachment on a camera uses a capacitor</a:t>
            </a:r>
          </a:p>
          <a:p>
            <a:pPr lvl="1" eaLnBrk="1" hangingPunct="1"/>
            <a:r>
              <a:rPr lang="en-US" altLang="en-US" sz="2400" smtClean="0"/>
              <a:t>A battery is used to charge the capacitor</a:t>
            </a:r>
          </a:p>
          <a:p>
            <a:pPr lvl="1" eaLnBrk="1" hangingPunct="1"/>
            <a:r>
              <a:rPr lang="en-US" altLang="en-US" sz="2400" smtClean="0"/>
              <a:t>The energy stored in the capacitor is released when the button is pushed to take a picture</a:t>
            </a:r>
          </a:p>
          <a:p>
            <a:pPr lvl="1" eaLnBrk="1" hangingPunct="1"/>
            <a:r>
              <a:rPr lang="en-US" altLang="en-US" sz="2400" smtClean="0"/>
              <a:t>The charge is delivered very quickly, illuminating the subject when more light is needed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Applications of Capacitors – Computers </a:t>
            </a:r>
          </a:p>
        </p:txBody>
      </p:sp>
      <p:sp>
        <p:nvSpPr>
          <p:cNvPr id="35843" name="Rectangle 3"/>
          <p:cNvSpPr>
            <a:spLocks noGrp="1" noChangeArrowheads="1"/>
          </p:cNvSpPr>
          <p:nvPr>
            <p:ph type="body" sz="half" idx="1"/>
          </p:nvPr>
        </p:nvSpPr>
        <p:spPr>
          <a:xfrm>
            <a:off x="685800" y="1981200"/>
            <a:ext cx="3810000" cy="4572000"/>
          </a:xfrm>
        </p:spPr>
        <p:txBody>
          <a:bodyPr/>
          <a:lstStyle/>
          <a:p>
            <a:pPr eaLnBrk="1" hangingPunct="1">
              <a:lnSpc>
                <a:spcPct val="90000"/>
              </a:lnSpc>
            </a:pPr>
            <a:r>
              <a:rPr lang="en-US" altLang="en-US" sz="2400" smtClean="0"/>
              <a:t>Computers use capacitors in many ways</a:t>
            </a:r>
          </a:p>
          <a:p>
            <a:pPr lvl="1" eaLnBrk="1" hangingPunct="1">
              <a:lnSpc>
                <a:spcPct val="90000"/>
              </a:lnSpc>
            </a:pPr>
            <a:r>
              <a:rPr lang="en-US" altLang="en-US" sz="2000" smtClean="0"/>
              <a:t>Some keyboards use capacitors at the bases of the keys</a:t>
            </a:r>
          </a:p>
          <a:p>
            <a:pPr lvl="1" eaLnBrk="1" hangingPunct="1">
              <a:lnSpc>
                <a:spcPct val="90000"/>
              </a:lnSpc>
            </a:pPr>
            <a:r>
              <a:rPr lang="en-US" altLang="en-US" sz="2000" smtClean="0"/>
              <a:t>When the key is pressed, the capacitor spacing decreases and the capacitance increases</a:t>
            </a:r>
          </a:p>
          <a:p>
            <a:pPr lvl="1" eaLnBrk="1" hangingPunct="1">
              <a:lnSpc>
                <a:spcPct val="90000"/>
              </a:lnSpc>
            </a:pPr>
            <a:r>
              <a:rPr lang="en-US" altLang="en-US" sz="2000" smtClean="0"/>
              <a:t>The key is recognized by the change in capacitance</a:t>
            </a:r>
          </a:p>
        </p:txBody>
      </p:sp>
      <p:pic>
        <p:nvPicPr>
          <p:cNvPr id="35844" name="Picture 6" descr="Fig 16-14"/>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514600"/>
            <a:ext cx="4191000" cy="3303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Capacitors in Circuits</a:t>
            </a:r>
          </a:p>
        </p:txBody>
      </p:sp>
      <p:sp>
        <p:nvSpPr>
          <p:cNvPr id="36867" name="Rectangle 3"/>
          <p:cNvSpPr>
            <a:spLocks noGrp="1" noChangeArrowheads="1"/>
          </p:cNvSpPr>
          <p:nvPr>
            <p:ph type="body" idx="1"/>
          </p:nvPr>
        </p:nvSpPr>
        <p:spPr/>
        <p:txBody>
          <a:bodyPr/>
          <a:lstStyle/>
          <a:p>
            <a:pPr eaLnBrk="1" hangingPunct="1"/>
            <a:r>
              <a:rPr lang="en-US" altLang="en-US" smtClean="0"/>
              <a:t>A </a:t>
            </a:r>
            <a:r>
              <a:rPr lang="en-US" altLang="en-US" i="1" smtClean="0"/>
              <a:t>circuit</a:t>
            </a:r>
            <a:r>
              <a:rPr lang="en-US" altLang="en-US" smtClean="0"/>
              <a:t> is a collection of objects usually containing a source of electrical energy (such as a battery) connected to elements that convert electrical energy to other forms</a:t>
            </a:r>
          </a:p>
          <a:p>
            <a:pPr eaLnBrk="1" hangingPunct="1"/>
            <a:r>
              <a:rPr lang="en-US" altLang="en-US" smtClean="0"/>
              <a:t>A </a:t>
            </a:r>
            <a:r>
              <a:rPr lang="en-US" altLang="en-US" i="1" smtClean="0"/>
              <a:t>circuit diagram</a:t>
            </a:r>
            <a:r>
              <a:rPr lang="en-US" altLang="en-US" smtClean="0"/>
              <a:t> can be used to show the path of the real circuit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Capacitors in Parallel</a:t>
            </a:r>
          </a:p>
        </p:txBody>
      </p:sp>
      <p:sp>
        <p:nvSpPr>
          <p:cNvPr id="37891" name="Rectangle 3"/>
          <p:cNvSpPr>
            <a:spLocks noGrp="1" noChangeArrowheads="1"/>
          </p:cNvSpPr>
          <p:nvPr>
            <p:ph type="body" idx="1"/>
          </p:nvPr>
        </p:nvSpPr>
        <p:spPr/>
        <p:txBody>
          <a:bodyPr/>
          <a:lstStyle/>
          <a:p>
            <a:pPr eaLnBrk="1" hangingPunct="1">
              <a:lnSpc>
                <a:spcPct val="90000"/>
              </a:lnSpc>
            </a:pPr>
            <a:r>
              <a:rPr lang="en-US" altLang="en-US" sz="2800" smtClean="0"/>
              <a:t>When capacitors are first connected in the circuit, electrons are transferred from the left plates through the battery to the right plate, leaving the left plate positively charged and the right plate negatively charged</a:t>
            </a:r>
          </a:p>
          <a:p>
            <a:pPr eaLnBrk="1" hangingPunct="1">
              <a:lnSpc>
                <a:spcPct val="90000"/>
              </a:lnSpc>
            </a:pPr>
            <a:r>
              <a:rPr lang="en-US" altLang="en-US" sz="2800" smtClean="0"/>
              <a:t>The flow of charges ceases when the voltage across the capacitors equals that of the battery</a:t>
            </a:r>
          </a:p>
          <a:p>
            <a:pPr eaLnBrk="1" hangingPunct="1">
              <a:lnSpc>
                <a:spcPct val="90000"/>
              </a:lnSpc>
            </a:pPr>
            <a:r>
              <a:rPr lang="en-US" altLang="en-US" sz="2800" smtClean="0"/>
              <a:t>The capacitors reach their maximum charge when the flow of charge ceases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p:nvPr>
        </p:nvSpPr>
        <p:spPr/>
        <p:txBody>
          <a:bodyPr/>
          <a:lstStyle/>
          <a:p>
            <a:pPr eaLnBrk="1" hangingPunct="1"/>
            <a:r>
              <a:rPr lang="en-US" altLang="en-US" smtClean="0"/>
              <a:t>Capacitors in Parallel</a:t>
            </a:r>
          </a:p>
        </p:txBody>
      </p:sp>
      <p:sp>
        <p:nvSpPr>
          <p:cNvPr id="38915" name="Rectangle 8"/>
          <p:cNvSpPr>
            <a:spLocks noGrp="1" noChangeArrowheads="1"/>
          </p:cNvSpPr>
          <p:nvPr>
            <p:ph type="body" sz="half" idx="1"/>
          </p:nvPr>
        </p:nvSpPr>
        <p:spPr/>
        <p:txBody>
          <a:bodyPr/>
          <a:lstStyle/>
          <a:p>
            <a:pPr eaLnBrk="1" hangingPunct="1">
              <a:lnSpc>
                <a:spcPct val="90000"/>
              </a:lnSpc>
            </a:pPr>
            <a:r>
              <a:rPr lang="en-US" altLang="en-US" sz="2400" smtClean="0"/>
              <a:t>The total charge is equal to the sum of the charges on the capacitors</a:t>
            </a:r>
          </a:p>
          <a:p>
            <a:pPr lvl="1" eaLnBrk="1" hangingPunct="1">
              <a:lnSpc>
                <a:spcPct val="90000"/>
              </a:lnSpc>
            </a:pPr>
            <a:r>
              <a:rPr lang="en-US" altLang="en-US" sz="2000" smtClean="0"/>
              <a:t>Q</a:t>
            </a:r>
            <a:r>
              <a:rPr lang="en-US" altLang="en-US" sz="2000" baseline="-25000" smtClean="0"/>
              <a:t>total</a:t>
            </a:r>
            <a:r>
              <a:rPr lang="en-US" altLang="en-US" sz="2000" smtClean="0"/>
              <a:t> = Q</a:t>
            </a:r>
            <a:r>
              <a:rPr lang="en-US" altLang="en-US" sz="2000" baseline="-25000" smtClean="0"/>
              <a:t>1</a:t>
            </a:r>
            <a:r>
              <a:rPr lang="en-US" altLang="en-US" sz="2000" smtClean="0"/>
              <a:t> + Q</a:t>
            </a:r>
            <a:r>
              <a:rPr lang="en-US" altLang="en-US" sz="2000" baseline="-25000" smtClean="0"/>
              <a:t>2</a:t>
            </a:r>
            <a:endParaRPr lang="en-US" altLang="en-US" sz="2000" smtClean="0"/>
          </a:p>
          <a:p>
            <a:pPr eaLnBrk="1" hangingPunct="1">
              <a:lnSpc>
                <a:spcPct val="90000"/>
              </a:lnSpc>
            </a:pPr>
            <a:r>
              <a:rPr lang="en-US" altLang="en-US" sz="2400" smtClean="0"/>
              <a:t>The potential difference across the capacitors is the same</a:t>
            </a:r>
          </a:p>
          <a:p>
            <a:pPr lvl="1" eaLnBrk="1" hangingPunct="1">
              <a:lnSpc>
                <a:spcPct val="90000"/>
              </a:lnSpc>
            </a:pPr>
            <a:r>
              <a:rPr lang="en-US" altLang="en-US" sz="2000" smtClean="0"/>
              <a:t>And each is equal to the voltage of the battery</a:t>
            </a:r>
          </a:p>
        </p:txBody>
      </p:sp>
      <p:graphicFrame>
        <p:nvGraphicFramePr>
          <p:cNvPr id="38916" name="Object 9"/>
          <p:cNvGraphicFramePr>
            <a:graphicFrameLocks noChangeAspect="1"/>
          </p:cNvGraphicFramePr>
          <p:nvPr>
            <p:ph type="clipArt" sz="half" idx="2"/>
          </p:nvPr>
        </p:nvGraphicFramePr>
        <p:xfrm>
          <a:off x="6054725" y="2017713"/>
          <a:ext cx="1990725" cy="4114800"/>
        </p:xfrm>
        <a:graphic>
          <a:graphicData uri="http://schemas.openxmlformats.org/presentationml/2006/ole">
            <mc:AlternateContent xmlns:mc="http://schemas.openxmlformats.org/markup-compatibility/2006">
              <mc:Choice xmlns:v="urn:schemas-microsoft-com:vml" Requires="v">
                <p:oleObj spid="_x0000_s38918" name="Photo Editor Photo" r:id="rId3" imgW="3228571" imgH="6676190" progId="MSPhotoEd.3">
                  <p:embed/>
                </p:oleObj>
              </mc:Choice>
              <mc:Fallback>
                <p:oleObj name="Photo Editor Photo" r:id="rId3" imgW="3228571" imgH="6676190" progId="MSPhotoEd.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725" y="2017713"/>
                        <a:ext cx="19907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More About Capacitors in Parallel</a:t>
            </a:r>
          </a:p>
        </p:txBody>
      </p:sp>
      <p:sp>
        <p:nvSpPr>
          <p:cNvPr id="39939" name="Rectangle 3"/>
          <p:cNvSpPr>
            <a:spLocks noGrp="1" noChangeArrowheads="1"/>
          </p:cNvSpPr>
          <p:nvPr>
            <p:ph type="body" sz="half" idx="1"/>
          </p:nvPr>
        </p:nvSpPr>
        <p:spPr/>
        <p:txBody>
          <a:bodyPr/>
          <a:lstStyle/>
          <a:p>
            <a:pPr eaLnBrk="1" hangingPunct="1"/>
            <a:r>
              <a:rPr lang="en-US" altLang="en-US" sz="2400" smtClean="0"/>
              <a:t>The capacitors can be replaced with one capacitor with a capacitance of C</a:t>
            </a:r>
            <a:r>
              <a:rPr lang="en-US" altLang="en-US" sz="2400" baseline="-25000" smtClean="0"/>
              <a:t>eq</a:t>
            </a:r>
            <a:endParaRPr lang="en-US" altLang="en-US" sz="2400" smtClean="0"/>
          </a:p>
          <a:p>
            <a:pPr lvl="1" eaLnBrk="1" hangingPunct="1"/>
            <a:r>
              <a:rPr lang="en-US" altLang="en-US" sz="2000" smtClean="0"/>
              <a:t>The equivalent capacitor must have exactly the same external effect on the circuit as the original capacitors</a:t>
            </a:r>
          </a:p>
        </p:txBody>
      </p:sp>
      <p:graphicFrame>
        <p:nvGraphicFramePr>
          <p:cNvPr id="39940" name="Object 4"/>
          <p:cNvGraphicFramePr>
            <a:graphicFrameLocks noChangeAspect="1"/>
          </p:cNvGraphicFramePr>
          <p:nvPr>
            <p:ph type="clipArt" sz="half" idx="2"/>
          </p:nvPr>
        </p:nvGraphicFramePr>
        <p:xfrm>
          <a:off x="5105400" y="2057400"/>
          <a:ext cx="3763963" cy="4114800"/>
        </p:xfrm>
        <a:graphic>
          <a:graphicData uri="http://schemas.openxmlformats.org/presentationml/2006/ole">
            <mc:AlternateContent xmlns:mc="http://schemas.openxmlformats.org/markup-compatibility/2006">
              <mc:Choice xmlns:v="urn:schemas-microsoft-com:vml" Requires="v">
                <p:oleObj spid="_x0000_s39942" name="Photo Editor Photo" r:id="rId3" imgW="4695238" imgH="5133333" progId="MSPhotoEd.3">
                  <p:embed/>
                </p:oleObj>
              </mc:Choice>
              <mc:Fallback>
                <p:oleObj name="Photo Editor Photo" r:id="rId3" imgW="4695238" imgH="5133333"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057400"/>
                        <a:ext cx="376396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Capacitors in Parallel, final</a:t>
            </a:r>
          </a:p>
        </p:txBody>
      </p:sp>
      <p:sp>
        <p:nvSpPr>
          <p:cNvPr id="40963" name="Rectangle 3"/>
          <p:cNvSpPr>
            <a:spLocks noGrp="1" noChangeArrowheads="1"/>
          </p:cNvSpPr>
          <p:nvPr>
            <p:ph type="body" idx="1"/>
          </p:nvPr>
        </p:nvSpPr>
        <p:spPr/>
        <p:txBody>
          <a:bodyPr/>
          <a:lstStyle/>
          <a:p>
            <a:pPr eaLnBrk="1" hangingPunct="1"/>
            <a:r>
              <a:rPr lang="en-US" altLang="en-US" smtClean="0"/>
              <a:t>C</a:t>
            </a:r>
            <a:r>
              <a:rPr lang="en-US" altLang="en-US" baseline="-25000" smtClean="0"/>
              <a:t>eq</a:t>
            </a:r>
            <a:r>
              <a:rPr lang="en-US" altLang="en-US" smtClean="0"/>
              <a:t> = C</a:t>
            </a:r>
            <a:r>
              <a:rPr lang="en-US" altLang="en-US" baseline="-25000" smtClean="0"/>
              <a:t>1</a:t>
            </a:r>
            <a:r>
              <a:rPr lang="en-US" altLang="en-US" smtClean="0"/>
              <a:t> + C</a:t>
            </a:r>
            <a:r>
              <a:rPr lang="en-US" altLang="en-US" baseline="-25000" smtClean="0"/>
              <a:t>2 </a:t>
            </a:r>
            <a:r>
              <a:rPr lang="en-US" altLang="en-US" smtClean="0"/>
              <a:t>+ … </a:t>
            </a:r>
          </a:p>
          <a:p>
            <a:pPr eaLnBrk="1" hangingPunct="1"/>
            <a:r>
              <a:rPr lang="en-US" altLang="en-US" smtClean="0"/>
              <a:t>The equivalent capacitance of a parallel combination of capacitors is greater than any of the individual capacitors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Capacitors in Series</a:t>
            </a:r>
          </a:p>
        </p:txBody>
      </p:sp>
      <p:sp>
        <p:nvSpPr>
          <p:cNvPr id="41987" name="Rectangle 3"/>
          <p:cNvSpPr>
            <a:spLocks noGrp="1" noChangeArrowheads="1"/>
          </p:cNvSpPr>
          <p:nvPr>
            <p:ph type="body" idx="1"/>
          </p:nvPr>
        </p:nvSpPr>
        <p:spPr>
          <a:xfrm>
            <a:off x="762000" y="2017713"/>
            <a:ext cx="8193088" cy="4114800"/>
          </a:xfrm>
        </p:spPr>
        <p:txBody>
          <a:bodyPr/>
          <a:lstStyle/>
          <a:p>
            <a:pPr eaLnBrk="1" hangingPunct="1">
              <a:lnSpc>
                <a:spcPct val="90000"/>
              </a:lnSpc>
            </a:pPr>
            <a:r>
              <a:rPr lang="en-US" altLang="en-US" sz="2800" smtClean="0"/>
              <a:t>When a battery is connected to the circuit, electrons are transferred from the left plate of C</a:t>
            </a:r>
            <a:r>
              <a:rPr lang="en-US" altLang="en-US" sz="2800" baseline="-25000" smtClean="0"/>
              <a:t>1</a:t>
            </a:r>
            <a:r>
              <a:rPr lang="en-US" altLang="en-US" sz="2800" smtClean="0"/>
              <a:t> to the right plate of C</a:t>
            </a:r>
            <a:r>
              <a:rPr lang="en-US" altLang="en-US" sz="2800" baseline="-25000" smtClean="0"/>
              <a:t>2</a:t>
            </a:r>
            <a:r>
              <a:rPr lang="en-US" altLang="en-US" sz="2800" smtClean="0"/>
              <a:t> through the battery</a:t>
            </a:r>
          </a:p>
          <a:p>
            <a:pPr eaLnBrk="1" hangingPunct="1">
              <a:lnSpc>
                <a:spcPct val="90000"/>
              </a:lnSpc>
            </a:pPr>
            <a:r>
              <a:rPr lang="en-US" altLang="en-US" sz="2800" smtClean="0"/>
              <a:t>As this negative charge accumulates on the right plate of C</a:t>
            </a:r>
            <a:r>
              <a:rPr lang="en-US" altLang="en-US" sz="2800" baseline="-25000" smtClean="0"/>
              <a:t>2</a:t>
            </a:r>
            <a:r>
              <a:rPr lang="en-US" altLang="en-US" sz="2800" smtClean="0"/>
              <a:t>, an equivalent amount of negative charge is removed from the left plate of C</a:t>
            </a:r>
            <a:r>
              <a:rPr lang="en-US" altLang="en-US" sz="2800" baseline="-25000" smtClean="0"/>
              <a:t>2</a:t>
            </a:r>
            <a:r>
              <a:rPr lang="en-US" altLang="en-US" sz="2800" smtClean="0"/>
              <a:t>, leaving it with an excess positive charge</a:t>
            </a:r>
          </a:p>
          <a:p>
            <a:pPr eaLnBrk="1" hangingPunct="1">
              <a:lnSpc>
                <a:spcPct val="90000"/>
              </a:lnSpc>
            </a:pPr>
            <a:r>
              <a:rPr lang="en-US" altLang="en-US" sz="2800" smtClean="0"/>
              <a:t>All of the right plates gain charges of –Q and all the left plates have charges of +Q</a:t>
            </a:r>
          </a:p>
          <a:p>
            <a:pPr eaLnBrk="1" hangingPunct="1">
              <a:lnSpc>
                <a:spcPct val="90000"/>
              </a:lnSpc>
            </a:pPr>
            <a:endParaRPr lang="en-US" altLang="en-US"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Potential Difference, cont.</a:t>
            </a:r>
          </a:p>
        </p:txBody>
      </p:sp>
      <p:sp>
        <p:nvSpPr>
          <p:cNvPr id="6147" name="Rectangle 3"/>
          <p:cNvSpPr>
            <a:spLocks noGrp="1" noChangeArrowheads="1"/>
          </p:cNvSpPr>
          <p:nvPr>
            <p:ph type="body" idx="1"/>
          </p:nvPr>
        </p:nvSpPr>
        <p:spPr/>
        <p:txBody>
          <a:bodyPr/>
          <a:lstStyle/>
          <a:p>
            <a:pPr eaLnBrk="1" hangingPunct="1">
              <a:lnSpc>
                <a:spcPct val="90000"/>
              </a:lnSpc>
            </a:pPr>
            <a:r>
              <a:rPr lang="en-US" altLang="en-US" sz="2800" smtClean="0"/>
              <a:t>Another way to relate the energy and the potential difference:  </a:t>
            </a:r>
            <a:r>
              <a:rPr lang="en-US" altLang="en-US" sz="2800" smtClean="0">
                <a:cs typeface="Tahoma" panose="020B0604030504040204" pitchFamily="34" charset="0"/>
              </a:rPr>
              <a:t>ΔPE = q ΔV</a:t>
            </a:r>
          </a:p>
          <a:p>
            <a:pPr eaLnBrk="1" hangingPunct="1">
              <a:lnSpc>
                <a:spcPct val="90000"/>
              </a:lnSpc>
            </a:pPr>
            <a:r>
              <a:rPr lang="en-US" altLang="en-US" sz="2800" smtClean="0">
                <a:cs typeface="Tahoma" panose="020B0604030504040204" pitchFamily="34" charset="0"/>
              </a:rPr>
              <a:t>Both electric potential energy and potential difference are </a:t>
            </a:r>
            <a:r>
              <a:rPr lang="en-US" altLang="en-US" sz="2800" i="1" smtClean="0">
                <a:cs typeface="Tahoma" panose="020B0604030504040204" pitchFamily="34" charset="0"/>
              </a:rPr>
              <a:t>scalar</a:t>
            </a:r>
            <a:r>
              <a:rPr lang="en-US" altLang="en-US" sz="2800" smtClean="0">
                <a:cs typeface="Tahoma" panose="020B0604030504040204" pitchFamily="34" charset="0"/>
              </a:rPr>
              <a:t> quantities</a:t>
            </a:r>
          </a:p>
          <a:p>
            <a:pPr eaLnBrk="1" hangingPunct="1">
              <a:lnSpc>
                <a:spcPct val="90000"/>
              </a:lnSpc>
            </a:pPr>
            <a:r>
              <a:rPr lang="en-US" altLang="en-US" sz="2800" smtClean="0">
                <a:cs typeface="Tahoma" panose="020B0604030504040204" pitchFamily="34" charset="0"/>
              </a:rPr>
              <a:t>Units of potential difference</a:t>
            </a:r>
          </a:p>
          <a:p>
            <a:pPr lvl="1" eaLnBrk="1" hangingPunct="1">
              <a:lnSpc>
                <a:spcPct val="90000"/>
              </a:lnSpc>
            </a:pPr>
            <a:r>
              <a:rPr lang="en-US" altLang="en-US" sz="2400" smtClean="0">
                <a:cs typeface="Tahoma" panose="020B0604030504040204" pitchFamily="34" charset="0"/>
              </a:rPr>
              <a:t>V = J/C</a:t>
            </a:r>
          </a:p>
          <a:p>
            <a:pPr eaLnBrk="1" hangingPunct="1">
              <a:lnSpc>
                <a:spcPct val="90000"/>
              </a:lnSpc>
            </a:pPr>
            <a:r>
              <a:rPr lang="en-US" altLang="en-US" sz="2800" smtClean="0">
                <a:cs typeface="Tahoma" panose="020B0604030504040204" pitchFamily="34" charset="0"/>
              </a:rPr>
              <a:t>A special case occurs when there is a </a:t>
            </a:r>
            <a:r>
              <a:rPr lang="en-US" altLang="en-US" sz="2800" b="1" i="1" u="sng" smtClean="0">
                <a:cs typeface="Tahoma" panose="020B0604030504040204" pitchFamily="34" charset="0"/>
              </a:rPr>
              <a:t>uniform electric field</a:t>
            </a:r>
          </a:p>
          <a:p>
            <a:pPr lvl="1" eaLnBrk="1" hangingPunct="1">
              <a:lnSpc>
                <a:spcPct val="90000"/>
              </a:lnSpc>
            </a:pPr>
            <a:r>
              <a:rPr lang="en-US" altLang="en-US" sz="2400" smtClean="0">
                <a:latin typeface="Symbol" panose="05050102010706020507" pitchFamily="18" charset="2"/>
                <a:cs typeface="Tahoma" panose="020B0604030504040204" pitchFamily="34" charset="0"/>
              </a:rPr>
              <a:t>D</a:t>
            </a:r>
            <a:r>
              <a:rPr lang="en-US" altLang="en-US" sz="2400" smtClean="0">
                <a:cs typeface="Tahoma" panose="020B0604030504040204" pitchFamily="34" charset="0"/>
              </a:rPr>
              <a:t>V = V</a:t>
            </a:r>
            <a:r>
              <a:rPr lang="en-US" altLang="en-US" sz="2400" baseline="-25000" smtClean="0">
                <a:cs typeface="Tahoma" panose="020B0604030504040204" pitchFamily="34" charset="0"/>
              </a:rPr>
              <a:t>B</a:t>
            </a:r>
            <a:r>
              <a:rPr lang="en-US" altLang="en-US" sz="2400" smtClean="0">
                <a:cs typeface="Tahoma" panose="020B0604030504040204" pitchFamily="34" charset="0"/>
              </a:rPr>
              <a:t> – V</a:t>
            </a:r>
            <a:r>
              <a:rPr lang="en-US" altLang="en-US" sz="2400" baseline="-25000" smtClean="0">
                <a:cs typeface="Tahoma" panose="020B0604030504040204" pitchFamily="34" charset="0"/>
              </a:rPr>
              <a:t>A</a:t>
            </a:r>
            <a:r>
              <a:rPr lang="en-US" altLang="en-US" sz="2400" smtClean="0">
                <a:cs typeface="Tahoma" panose="020B0604030504040204" pitchFamily="34" charset="0"/>
              </a:rPr>
              <a:t>= -E</a:t>
            </a:r>
            <a:r>
              <a:rPr lang="en-US" altLang="en-US" sz="2400" baseline="-25000" smtClean="0">
                <a:cs typeface="Tahoma" panose="020B0604030504040204" pitchFamily="34" charset="0"/>
              </a:rPr>
              <a:t>x</a:t>
            </a:r>
            <a:r>
              <a:rPr lang="en-US" altLang="en-US" sz="2400" smtClean="0">
                <a:cs typeface="Tahoma" panose="020B0604030504040204" pitchFamily="34" charset="0"/>
              </a:rPr>
              <a:t> </a:t>
            </a:r>
            <a:r>
              <a:rPr lang="en-US" altLang="en-US" sz="2400" smtClean="0">
                <a:latin typeface="Symbol" panose="05050102010706020507" pitchFamily="18" charset="2"/>
                <a:cs typeface="Tahoma" panose="020B0604030504040204" pitchFamily="34" charset="0"/>
              </a:rPr>
              <a:t>D</a:t>
            </a:r>
            <a:r>
              <a:rPr lang="en-US" altLang="en-US" sz="2400" smtClean="0">
                <a:cs typeface="Tahoma" panose="020B0604030504040204" pitchFamily="34" charset="0"/>
              </a:rPr>
              <a:t>x</a:t>
            </a:r>
            <a:endParaRPr lang="en-US" altLang="en-US" sz="2400" baseline="-25000" smtClean="0">
              <a:cs typeface="Tahoma" panose="020B0604030504040204" pitchFamily="34" charset="0"/>
            </a:endParaRPr>
          </a:p>
          <a:p>
            <a:pPr lvl="2" eaLnBrk="1" hangingPunct="1">
              <a:lnSpc>
                <a:spcPct val="90000"/>
              </a:lnSpc>
            </a:pPr>
            <a:r>
              <a:rPr lang="en-US" altLang="en-US" sz="2000" smtClean="0">
                <a:cs typeface="Tahoma" panose="020B0604030504040204" pitchFamily="34" charset="0"/>
              </a:rPr>
              <a:t>Gives more information about units:  N/C = V/m</a:t>
            </a:r>
          </a:p>
          <a:p>
            <a:pPr eaLnBrk="1" hangingPunct="1">
              <a:lnSpc>
                <a:spcPct val="90000"/>
              </a:lnSpc>
            </a:pPr>
            <a:endParaRPr lang="en-US" altLang="en-US" sz="2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More About Capacitors in Series</a:t>
            </a:r>
          </a:p>
        </p:txBody>
      </p:sp>
      <p:pic>
        <p:nvPicPr>
          <p:cNvPr id="43011" name="Picture 6" descr="Fig 16-18"/>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62200" y="2017713"/>
            <a:ext cx="45720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3"/>
          <p:cNvSpPr>
            <a:spLocks noGrp="1" noChangeArrowheads="1"/>
          </p:cNvSpPr>
          <p:nvPr>
            <p:ph type="body" sz="half" idx="2"/>
          </p:nvPr>
        </p:nvSpPr>
        <p:spPr/>
        <p:txBody>
          <a:bodyPr/>
          <a:lstStyle/>
          <a:p>
            <a:pPr eaLnBrk="1" hangingPunct="1">
              <a:lnSpc>
                <a:spcPct val="90000"/>
              </a:lnSpc>
            </a:pPr>
            <a:r>
              <a:rPr lang="en-US" altLang="en-US" sz="2400" smtClean="0"/>
              <a:t>An equivalent capacitor can be found that performs the same function as the series combination</a:t>
            </a:r>
          </a:p>
          <a:p>
            <a:pPr eaLnBrk="1" hangingPunct="1">
              <a:lnSpc>
                <a:spcPct val="90000"/>
              </a:lnSpc>
            </a:pPr>
            <a:r>
              <a:rPr lang="en-US" altLang="en-US" sz="2400" smtClean="0"/>
              <a:t>The potential differences add up to the battery voltage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US" altLang="en-US" smtClean="0"/>
              <a:t>Capacitors in Series, cont</a:t>
            </a:r>
          </a:p>
        </p:txBody>
      </p:sp>
      <p:sp>
        <p:nvSpPr>
          <p:cNvPr id="44035" name="Rectangle 6"/>
          <p:cNvSpPr>
            <a:spLocks noGrp="1" noChangeArrowheads="1"/>
          </p:cNvSpPr>
          <p:nvPr>
            <p:ph type="body" idx="1"/>
          </p:nvPr>
        </p:nvSpPr>
        <p:spPr/>
        <p:txBody>
          <a:bodyPr/>
          <a:lstStyle/>
          <a:p>
            <a:pPr eaLnBrk="1" hangingPunct="1"/>
            <a:r>
              <a:rPr lang="en-US" altLang="en-US" smtClean="0"/>
              <a:t> </a:t>
            </a:r>
          </a:p>
          <a:p>
            <a:pPr eaLnBrk="1" hangingPunct="1"/>
            <a:endParaRPr lang="en-US" altLang="en-US" smtClean="0"/>
          </a:p>
          <a:p>
            <a:pPr eaLnBrk="1" hangingPunct="1"/>
            <a:endParaRPr lang="en-US" altLang="en-US" smtClean="0"/>
          </a:p>
          <a:p>
            <a:pPr eaLnBrk="1" hangingPunct="1"/>
            <a:r>
              <a:rPr lang="en-US" altLang="en-US" smtClean="0"/>
              <a:t>The equivalent capacitance of a series combination is always less than any individual capacitor in the combination</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graphicFrame>
        <p:nvGraphicFramePr>
          <p:cNvPr id="44036" name="Object 7"/>
          <p:cNvGraphicFramePr>
            <a:graphicFrameLocks noChangeAspect="1"/>
          </p:cNvGraphicFramePr>
          <p:nvPr/>
        </p:nvGraphicFramePr>
        <p:xfrm>
          <a:off x="1600200" y="2133600"/>
          <a:ext cx="2438400" cy="1687513"/>
        </p:xfrm>
        <a:graphic>
          <a:graphicData uri="http://schemas.openxmlformats.org/presentationml/2006/ole">
            <mc:AlternateContent xmlns:mc="http://schemas.openxmlformats.org/markup-compatibility/2006">
              <mc:Choice xmlns:v="urn:schemas-microsoft-com:vml" Requires="v">
                <p:oleObj spid="_x0000_s44038" name="Equation" r:id="rId3" imgW="971517" imgH="666736" progId="Equation.3">
                  <p:embed/>
                </p:oleObj>
              </mc:Choice>
              <mc:Fallback>
                <p:oleObj name="Equation" r:id="rId3" imgW="971517" imgH="666736"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33600"/>
                        <a:ext cx="2438400" cy="168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Problem-Solving Strategy</a:t>
            </a:r>
          </a:p>
        </p:txBody>
      </p:sp>
      <p:sp>
        <p:nvSpPr>
          <p:cNvPr id="45059" name="Rectangle 3"/>
          <p:cNvSpPr>
            <a:spLocks noGrp="1" noChangeArrowheads="1"/>
          </p:cNvSpPr>
          <p:nvPr>
            <p:ph type="body" idx="1"/>
          </p:nvPr>
        </p:nvSpPr>
        <p:spPr/>
        <p:txBody>
          <a:bodyPr/>
          <a:lstStyle/>
          <a:p>
            <a:pPr eaLnBrk="1" hangingPunct="1"/>
            <a:r>
              <a:rPr lang="en-US" altLang="en-US" sz="2800" smtClean="0"/>
              <a:t>Be careful with the choice of units</a:t>
            </a:r>
          </a:p>
          <a:p>
            <a:pPr eaLnBrk="1" hangingPunct="1"/>
            <a:r>
              <a:rPr lang="en-US" altLang="en-US" sz="2800" smtClean="0"/>
              <a:t>Combine capacitors following the formulas</a:t>
            </a:r>
          </a:p>
          <a:p>
            <a:pPr lvl="1" eaLnBrk="1" hangingPunct="1"/>
            <a:r>
              <a:rPr lang="en-US" altLang="en-US" sz="2400" smtClean="0"/>
              <a:t>When two or more unequal capacitors are connected </a:t>
            </a:r>
            <a:r>
              <a:rPr lang="en-US" altLang="en-US" sz="2400" i="1" smtClean="0"/>
              <a:t>in series</a:t>
            </a:r>
            <a:r>
              <a:rPr lang="en-US" altLang="en-US" sz="2400" smtClean="0"/>
              <a:t>, they carry the same charge, but the potential differences across them are not the same</a:t>
            </a:r>
          </a:p>
          <a:p>
            <a:pPr lvl="2" eaLnBrk="1" hangingPunct="1"/>
            <a:r>
              <a:rPr lang="en-US" altLang="en-US" sz="2000" smtClean="0"/>
              <a:t>The capacitances add as reciprocals and the equivalent capacitance is always less than the smallest individual capacitor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Problem-Solving Strategy, cont</a:t>
            </a:r>
          </a:p>
        </p:txBody>
      </p:sp>
      <p:sp>
        <p:nvSpPr>
          <p:cNvPr id="46083" name="Rectangle 3"/>
          <p:cNvSpPr>
            <a:spLocks noGrp="1" noChangeArrowheads="1"/>
          </p:cNvSpPr>
          <p:nvPr>
            <p:ph type="body" idx="1"/>
          </p:nvPr>
        </p:nvSpPr>
        <p:spPr/>
        <p:txBody>
          <a:bodyPr/>
          <a:lstStyle/>
          <a:p>
            <a:pPr eaLnBrk="1" hangingPunct="1"/>
            <a:r>
              <a:rPr lang="en-US" altLang="en-US" smtClean="0"/>
              <a:t>Combining capacitors</a:t>
            </a:r>
          </a:p>
          <a:p>
            <a:pPr lvl="1" eaLnBrk="1" hangingPunct="1"/>
            <a:r>
              <a:rPr lang="en-US" altLang="en-US" smtClean="0"/>
              <a:t>When two or more capacitors are connected </a:t>
            </a:r>
            <a:r>
              <a:rPr lang="en-US" altLang="en-US" i="1" smtClean="0"/>
              <a:t>in parallel</a:t>
            </a:r>
            <a:r>
              <a:rPr lang="en-US" altLang="en-US" smtClean="0"/>
              <a:t>, the potential differences across them are the same</a:t>
            </a:r>
          </a:p>
          <a:p>
            <a:pPr lvl="2" eaLnBrk="1" hangingPunct="1"/>
            <a:r>
              <a:rPr lang="en-US" altLang="en-US" smtClean="0"/>
              <a:t>The charge on each capacitor is proportional to its capacitance</a:t>
            </a:r>
          </a:p>
          <a:p>
            <a:pPr lvl="2" eaLnBrk="1" hangingPunct="1"/>
            <a:r>
              <a:rPr lang="en-US" altLang="en-US" smtClean="0"/>
              <a:t>The capacitors add directly to give the equivalent capacitance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Problem-Solving Strategy, final</a:t>
            </a:r>
          </a:p>
        </p:txBody>
      </p:sp>
      <p:sp>
        <p:nvSpPr>
          <p:cNvPr id="47107" name="Rectangle 3"/>
          <p:cNvSpPr>
            <a:spLocks noGrp="1" noChangeArrowheads="1"/>
          </p:cNvSpPr>
          <p:nvPr>
            <p:ph type="body" idx="1"/>
          </p:nvPr>
        </p:nvSpPr>
        <p:spPr/>
        <p:txBody>
          <a:bodyPr/>
          <a:lstStyle/>
          <a:p>
            <a:pPr eaLnBrk="1" hangingPunct="1">
              <a:lnSpc>
                <a:spcPct val="90000"/>
              </a:lnSpc>
            </a:pPr>
            <a:r>
              <a:rPr lang="en-US" altLang="en-US" sz="2800" smtClean="0"/>
              <a:t>Repeat the process until there is only one single equivalent capacitor</a:t>
            </a:r>
          </a:p>
          <a:p>
            <a:pPr lvl="1" eaLnBrk="1" hangingPunct="1">
              <a:lnSpc>
                <a:spcPct val="90000"/>
              </a:lnSpc>
            </a:pPr>
            <a:r>
              <a:rPr lang="en-US" altLang="en-US" sz="2400" smtClean="0"/>
              <a:t>A complicated circuit can often be reduced to one equivalent capacitor</a:t>
            </a:r>
          </a:p>
          <a:p>
            <a:pPr lvl="2" eaLnBrk="1" hangingPunct="1">
              <a:lnSpc>
                <a:spcPct val="90000"/>
              </a:lnSpc>
            </a:pPr>
            <a:r>
              <a:rPr lang="en-US" altLang="en-US" sz="2000" smtClean="0"/>
              <a:t>Replace capacitors in series or parallel with their equivalent</a:t>
            </a:r>
          </a:p>
          <a:p>
            <a:pPr lvl="2" eaLnBrk="1" hangingPunct="1">
              <a:lnSpc>
                <a:spcPct val="90000"/>
              </a:lnSpc>
            </a:pPr>
            <a:r>
              <a:rPr lang="en-US" altLang="en-US" sz="2000" smtClean="0"/>
              <a:t>Redraw the circuit and continue</a:t>
            </a:r>
          </a:p>
          <a:p>
            <a:pPr eaLnBrk="1" hangingPunct="1">
              <a:lnSpc>
                <a:spcPct val="90000"/>
              </a:lnSpc>
            </a:pPr>
            <a:r>
              <a:rPr lang="en-US" altLang="en-US" sz="2800" smtClean="0"/>
              <a:t>To find the charge on, or the potential difference across, one of the capacitors, start with your final equivalent capacitor and work back through the circuit reductions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eaLnBrk="1" hangingPunct="1"/>
            <a:r>
              <a:rPr lang="en-US" altLang="en-US" smtClean="0"/>
              <a:t>Problem-Solving Strategy, Equation Summary</a:t>
            </a:r>
          </a:p>
        </p:txBody>
      </p:sp>
      <p:sp>
        <p:nvSpPr>
          <p:cNvPr id="48131" name="Rectangle 1027"/>
          <p:cNvSpPr>
            <a:spLocks noGrp="1" noChangeArrowheads="1"/>
          </p:cNvSpPr>
          <p:nvPr>
            <p:ph type="body" idx="1"/>
          </p:nvPr>
        </p:nvSpPr>
        <p:spPr>
          <a:xfrm>
            <a:off x="457200" y="2017713"/>
            <a:ext cx="8497888" cy="4114800"/>
          </a:xfrm>
        </p:spPr>
        <p:txBody>
          <a:bodyPr/>
          <a:lstStyle/>
          <a:p>
            <a:pPr eaLnBrk="1" hangingPunct="1"/>
            <a:r>
              <a:rPr lang="en-US" altLang="en-US" sz="2800" smtClean="0"/>
              <a:t>Use the following equations when working through the circuit diagrams:</a:t>
            </a:r>
          </a:p>
          <a:p>
            <a:pPr lvl="1" eaLnBrk="1" hangingPunct="1"/>
            <a:r>
              <a:rPr lang="en-US" altLang="en-US" sz="2400" smtClean="0"/>
              <a:t>Capacitance equation: C = Q / </a:t>
            </a:r>
            <a:r>
              <a:rPr lang="en-US" altLang="en-US" sz="2400" smtClean="0">
                <a:latin typeface="Symbol" panose="05050102010706020507" pitchFamily="18" charset="2"/>
              </a:rPr>
              <a:t>D</a:t>
            </a:r>
            <a:r>
              <a:rPr lang="en-US" altLang="en-US" sz="2400" smtClean="0"/>
              <a:t>V</a:t>
            </a:r>
          </a:p>
          <a:p>
            <a:pPr lvl="1" eaLnBrk="1" hangingPunct="1"/>
            <a:r>
              <a:rPr lang="en-US" altLang="en-US" sz="2400" smtClean="0"/>
              <a:t>Capacitors in parallel: C</a:t>
            </a:r>
            <a:r>
              <a:rPr lang="en-US" altLang="en-US" sz="2400" baseline="-25000" smtClean="0"/>
              <a:t>eq</a:t>
            </a:r>
            <a:r>
              <a:rPr lang="en-US" altLang="en-US" sz="2400" smtClean="0"/>
              <a:t> = C</a:t>
            </a:r>
            <a:r>
              <a:rPr lang="en-US" altLang="en-US" sz="2400" baseline="-25000" smtClean="0"/>
              <a:t>1</a:t>
            </a:r>
            <a:r>
              <a:rPr lang="en-US" altLang="en-US" sz="2400" smtClean="0"/>
              <a:t> + C</a:t>
            </a:r>
            <a:r>
              <a:rPr lang="en-US" altLang="en-US" sz="2400" baseline="-25000" smtClean="0"/>
              <a:t>2</a:t>
            </a:r>
            <a:r>
              <a:rPr lang="en-US" altLang="en-US" sz="2400" smtClean="0"/>
              <a:t> + …</a:t>
            </a:r>
          </a:p>
          <a:p>
            <a:pPr lvl="1" eaLnBrk="1" hangingPunct="1"/>
            <a:r>
              <a:rPr lang="en-US" altLang="en-US" sz="2400" smtClean="0"/>
              <a:t>Capacitors in parallel all have the same voltage differences as does the equivalent capacitance</a:t>
            </a:r>
          </a:p>
          <a:p>
            <a:pPr lvl="1" eaLnBrk="1" hangingPunct="1"/>
            <a:r>
              <a:rPr lang="en-US" altLang="en-US" sz="2400" smtClean="0"/>
              <a:t>Capacitors in series: 1/C</a:t>
            </a:r>
            <a:r>
              <a:rPr lang="en-US" altLang="en-US" sz="2400" baseline="-25000" smtClean="0"/>
              <a:t>eq</a:t>
            </a:r>
            <a:r>
              <a:rPr lang="en-US" altLang="en-US" sz="2400" smtClean="0"/>
              <a:t> = 1/C</a:t>
            </a:r>
            <a:r>
              <a:rPr lang="en-US" altLang="en-US" sz="2400" baseline="-25000" smtClean="0"/>
              <a:t>1</a:t>
            </a:r>
            <a:r>
              <a:rPr lang="en-US" altLang="en-US" sz="2400" smtClean="0"/>
              <a:t> + 1/C</a:t>
            </a:r>
            <a:r>
              <a:rPr lang="en-US" altLang="en-US" sz="2400" baseline="-25000" smtClean="0"/>
              <a:t>2</a:t>
            </a:r>
            <a:r>
              <a:rPr lang="en-US" altLang="en-US" sz="2400" smtClean="0"/>
              <a:t> + …</a:t>
            </a:r>
          </a:p>
          <a:p>
            <a:pPr lvl="1" eaLnBrk="1" hangingPunct="1"/>
            <a:r>
              <a:rPr lang="en-US" altLang="en-US" sz="2400" smtClean="0"/>
              <a:t>Capacitors in series all have the same charge, Q, as does their equivalent capacitance</a:t>
            </a:r>
          </a:p>
          <a:p>
            <a:pPr lvl="1" eaLnBrk="1" hangingPunct="1"/>
            <a:endParaRPr lang="en-US" altLang="en-US" sz="24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Energy Stored in a Capacitor</a:t>
            </a:r>
          </a:p>
        </p:txBody>
      </p:sp>
      <p:sp>
        <p:nvSpPr>
          <p:cNvPr id="49155" name="Rectangle 3"/>
          <p:cNvSpPr>
            <a:spLocks noGrp="1" noChangeArrowheads="1"/>
          </p:cNvSpPr>
          <p:nvPr>
            <p:ph type="body" idx="1"/>
          </p:nvPr>
        </p:nvSpPr>
        <p:spPr/>
        <p:txBody>
          <a:bodyPr/>
          <a:lstStyle/>
          <a:p>
            <a:pPr eaLnBrk="1" hangingPunct="1"/>
            <a:r>
              <a:rPr lang="en-US" altLang="en-US" smtClean="0"/>
              <a:t>Energy stored = </a:t>
            </a:r>
            <a:r>
              <a:rPr lang="en-US" altLang="en-US" smtClean="0">
                <a:cs typeface="Tahoma" panose="020B0604030504040204" pitchFamily="34" charset="0"/>
              </a:rPr>
              <a:t>½ Q ΔV</a:t>
            </a:r>
          </a:p>
          <a:p>
            <a:pPr eaLnBrk="1" hangingPunct="1"/>
            <a:r>
              <a:rPr lang="en-US" altLang="en-US" smtClean="0">
                <a:cs typeface="Tahoma" panose="020B0604030504040204" pitchFamily="34" charset="0"/>
              </a:rPr>
              <a:t>From the definition of capacitance, this can be rewritten in different forms</a:t>
            </a:r>
          </a:p>
          <a:p>
            <a:pPr lvl="1" eaLnBrk="1" hangingPunct="1"/>
            <a:endParaRPr lang="en-US" altLang="en-US" smtClean="0"/>
          </a:p>
        </p:txBody>
      </p:sp>
      <p:graphicFrame>
        <p:nvGraphicFramePr>
          <p:cNvPr id="49156" name="Object 4"/>
          <p:cNvGraphicFramePr>
            <a:graphicFrameLocks noChangeAspect="1"/>
          </p:cNvGraphicFramePr>
          <p:nvPr/>
        </p:nvGraphicFramePr>
        <p:xfrm>
          <a:off x="1676400" y="4114800"/>
          <a:ext cx="4800600" cy="927100"/>
        </p:xfrm>
        <a:graphic>
          <a:graphicData uri="http://schemas.openxmlformats.org/presentationml/2006/ole">
            <mc:AlternateContent xmlns:mc="http://schemas.openxmlformats.org/markup-compatibility/2006">
              <mc:Choice xmlns:v="urn:schemas-microsoft-com:vml" Requires="v">
                <p:oleObj spid="_x0000_s49158" name="Equation" r:id="rId3" imgW="2152778" imgH="400042" progId="Equation.3">
                  <p:embed/>
                </p:oleObj>
              </mc:Choice>
              <mc:Fallback>
                <p:oleObj name="Equation" r:id="rId3" imgW="2152778" imgH="40004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14800"/>
                        <a:ext cx="48006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Applications</a:t>
            </a:r>
          </a:p>
        </p:txBody>
      </p:sp>
      <p:sp>
        <p:nvSpPr>
          <p:cNvPr id="50179" name="Rectangle 3"/>
          <p:cNvSpPr>
            <a:spLocks noGrp="1" noChangeArrowheads="1"/>
          </p:cNvSpPr>
          <p:nvPr>
            <p:ph type="body" idx="1"/>
          </p:nvPr>
        </p:nvSpPr>
        <p:spPr/>
        <p:txBody>
          <a:bodyPr/>
          <a:lstStyle/>
          <a:p>
            <a:pPr eaLnBrk="1" hangingPunct="1">
              <a:lnSpc>
                <a:spcPct val="90000"/>
              </a:lnSpc>
            </a:pPr>
            <a:r>
              <a:rPr lang="en-US" altLang="en-US" sz="2800" smtClean="0"/>
              <a:t>Defibrillators</a:t>
            </a:r>
          </a:p>
          <a:p>
            <a:pPr lvl="1" eaLnBrk="1" hangingPunct="1">
              <a:lnSpc>
                <a:spcPct val="90000"/>
              </a:lnSpc>
            </a:pPr>
            <a:r>
              <a:rPr lang="en-US" altLang="en-US" sz="2400" smtClean="0"/>
              <a:t>When fibrillation occurs, the heart produces a rapid, irregular pattern of beats</a:t>
            </a:r>
          </a:p>
          <a:p>
            <a:pPr lvl="1" eaLnBrk="1" hangingPunct="1">
              <a:lnSpc>
                <a:spcPct val="90000"/>
              </a:lnSpc>
            </a:pPr>
            <a:r>
              <a:rPr lang="en-US" altLang="en-US" sz="2400" smtClean="0"/>
              <a:t>A fast discharge of electrical energy through the heart can return the organ to its normal beat pattern</a:t>
            </a:r>
          </a:p>
          <a:p>
            <a:pPr eaLnBrk="1" hangingPunct="1">
              <a:lnSpc>
                <a:spcPct val="90000"/>
              </a:lnSpc>
            </a:pPr>
            <a:r>
              <a:rPr lang="en-US" altLang="en-US" sz="2800" smtClean="0"/>
              <a:t>In general, capacitors act as energy reservoirs that can slowly charged and then discharged quickly to provide large amounts of energy in a short pulse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Capacitors with Dielectrics</a:t>
            </a:r>
          </a:p>
        </p:txBody>
      </p:sp>
      <p:sp>
        <p:nvSpPr>
          <p:cNvPr id="51203" name="Rectangle 3"/>
          <p:cNvSpPr>
            <a:spLocks noGrp="1" noChangeArrowheads="1"/>
          </p:cNvSpPr>
          <p:nvPr>
            <p:ph type="body" idx="1"/>
          </p:nvPr>
        </p:nvSpPr>
        <p:spPr>
          <a:xfrm>
            <a:off x="609600" y="2057400"/>
            <a:ext cx="7772400" cy="4572000"/>
          </a:xfrm>
        </p:spPr>
        <p:txBody>
          <a:bodyPr/>
          <a:lstStyle/>
          <a:p>
            <a:pPr eaLnBrk="1" hangingPunct="1"/>
            <a:r>
              <a:rPr lang="en-US" altLang="en-US" sz="2800" smtClean="0"/>
              <a:t>A </a:t>
            </a:r>
            <a:r>
              <a:rPr lang="en-US" altLang="en-US" sz="2800" i="1" smtClean="0"/>
              <a:t>dielectric</a:t>
            </a:r>
            <a:r>
              <a:rPr lang="en-US" altLang="en-US" sz="2800" smtClean="0"/>
              <a:t> is an insulating material that, when placed between the plates of a capacitor, increases the capacitance</a:t>
            </a:r>
          </a:p>
          <a:p>
            <a:pPr lvl="1" eaLnBrk="1" hangingPunct="1"/>
            <a:r>
              <a:rPr lang="en-US" altLang="en-US" sz="2400" smtClean="0"/>
              <a:t>Dielectrics include rubber, plastic, or waxed paper</a:t>
            </a:r>
          </a:p>
          <a:p>
            <a:pPr eaLnBrk="1" hangingPunct="1"/>
            <a:r>
              <a:rPr lang="en-US" altLang="en-US" sz="2800" smtClean="0"/>
              <a:t>C = </a:t>
            </a:r>
            <a:r>
              <a:rPr lang="en-US" altLang="en-US" sz="2800" smtClean="0">
                <a:cs typeface="Tahoma" panose="020B0604030504040204" pitchFamily="34" charset="0"/>
              </a:rPr>
              <a:t>κC</a:t>
            </a:r>
            <a:r>
              <a:rPr lang="en-US" altLang="en-US" sz="2800" baseline="-25000" smtClean="0">
                <a:cs typeface="Tahoma" panose="020B0604030504040204" pitchFamily="34" charset="0"/>
              </a:rPr>
              <a:t>o</a:t>
            </a:r>
            <a:r>
              <a:rPr lang="en-US" altLang="en-US" sz="2800" smtClean="0">
                <a:cs typeface="Tahoma" panose="020B0604030504040204" pitchFamily="34" charset="0"/>
              </a:rPr>
              <a:t> = κε</a:t>
            </a:r>
            <a:r>
              <a:rPr lang="en-US" altLang="en-US" sz="2800" baseline="-25000" smtClean="0">
                <a:cs typeface="Tahoma" panose="020B0604030504040204" pitchFamily="34" charset="0"/>
              </a:rPr>
              <a:t>o</a:t>
            </a:r>
            <a:r>
              <a:rPr lang="en-US" altLang="en-US" sz="2800" smtClean="0">
                <a:cs typeface="Tahoma" panose="020B0604030504040204" pitchFamily="34" charset="0"/>
              </a:rPr>
              <a:t>(A/d)</a:t>
            </a:r>
          </a:p>
          <a:p>
            <a:pPr lvl="1" eaLnBrk="1" hangingPunct="1"/>
            <a:r>
              <a:rPr lang="en-US" altLang="en-US" sz="2400" smtClean="0"/>
              <a:t>The capacitance is multiplied by the factor </a:t>
            </a:r>
            <a:r>
              <a:rPr lang="en-US" altLang="en-US" sz="2400" smtClean="0">
                <a:cs typeface="Tahoma" panose="020B0604030504040204" pitchFamily="34" charset="0"/>
              </a:rPr>
              <a:t>κ when the dielectric completely fills the region between the plates</a:t>
            </a:r>
            <a:endParaRPr lang="en-US" altLang="en-US" sz="24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Capacitors with Dielectrics</a:t>
            </a:r>
          </a:p>
        </p:txBody>
      </p:sp>
      <p:pic>
        <p:nvPicPr>
          <p:cNvPr id="52227" name="Picture 6" descr="Fig 16-22"/>
          <p:cNvPicPr>
            <a:picLocks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1447800" y="1905000"/>
            <a:ext cx="5867400" cy="455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Energy and Charge Movements</a:t>
            </a:r>
          </a:p>
        </p:txBody>
      </p:sp>
      <p:sp>
        <p:nvSpPr>
          <p:cNvPr id="7171" name="Rectangle 3"/>
          <p:cNvSpPr>
            <a:spLocks noGrp="1" noChangeArrowheads="1"/>
          </p:cNvSpPr>
          <p:nvPr>
            <p:ph type="body" idx="1"/>
          </p:nvPr>
        </p:nvSpPr>
        <p:spPr/>
        <p:txBody>
          <a:bodyPr/>
          <a:lstStyle/>
          <a:p>
            <a:pPr eaLnBrk="1" hangingPunct="1">
              <a:lnSpc>
                <a:spcPct val="90000"/>
              </a:lnSpc>
            </a:pPr>
            <a:r>
              <a:rPr lang="en-US" altLang="en-US" sz="2800" smtClean="0"/>
              <a:t>A positive charge gains electrical potential energy when it is moved in a direction opposite the electric field</a:t>
            </a:r>
          </a:p>
          <a:p>
            <a:pPr eaLnBrk="1" hangingPunct="1">
              <a:lnSpc>
                <a:spcPct val="90000"/>
              </a:lnSpc>
            </a:pPr>
            <a:r>
              <a:rPr lang="en-US" altLang="en-US" sz="2800" smtClean="0"/>
              <a:t>If a charge is released in the electric field, it experiences a force and accelerates, gaining kinetic energy</a:t>
            </a:r>
          </a:p>
          <a:p>
            <a:pPr lvl="1" eaLnBrk="1" hangingPunct="1">
              <a:lnSpc>
                <a:spcPct val="90000"/>
              </a:lnSpc>
            </a:pPr>
            <a:r>
              <a:rPr lang="en-US" altLang="en-US" sz="2400" smtClean="0"/>
              <a:t>As it gains kinetic energy, it loses an equal amount of electrical potential energy</a:t>
            </a:r>
          </a:p>
          <a:p>
            <a:pPr eaLnBrk="1" hangingPunct="1">
              <a:lnSpc>
                <a:spcPct val="90000"/>
              </a:lnSpc>
            </a:pPr>
            <a:r>
              <a:rPr lang="en-US" altLang="en-US" sz="2800" smtClean="0"/>
              <a:t>A negative charge loses electrical potential energy when it moves in the direction opposite the electric field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Dielectric Strength</a:t>
            </a:r>
          </a:p>
        </p:txBody>
      </p:sp>
      <p:sp>
        <p:nvSpPr>
          <p:cNvPr id="53251" name="Rectangle 3"/>
          <p:cNvSpPr>
            <a:spLocks noGrp="1" noChangeArrowheads="1"/>
          </p:cNvSpPr>
          <p:nvPr>
            <p:ph type="body" idx="1"/>
          </p:nvPr>
        </p:nvSpPr>
        <p:spPr/>
        <p:txBody>
          <a:bodyPr/>
          <a:lstStyle/>
          <a:p>
            <a:pPr eaLnBrk="1" hangingPunct="1"/>
            <a:r>
              <a:rPr lang="en-US" altLang="en-US" smtClean="0"/>
              <a:t>For any given plate separation, there is a maximum electric field that can be produced in the dielectric before it breaks down and begins to conduct</a:t>
            </a:r>
          </a:p>
          <a:p>
            <a:pPr eaLnBrk="1" hangingPunct="1"/>
            <a:r>
              <a:rPr lang="en-US" altLang="en-US" smtClean="0"/>
              <a:t>This maximum electric field is called the </a:t>
            </a:r>
            <a:r>
              <a:rPr lang="en-US" altLang="en-US" b="1" smtClean="0"/>
              <a:t>dielectric strength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An Atomic Description of Dielectrics</a:t>
            </a:r>
          </a:p>
        </p:txBody>
      </p:sp>
      <p:sp>
        <p:nvSpPr>
          <p:cNvPr id="54275" name="Rectangle 3"/>
          <p:cNvSpPr>
            <a:spLocks noGrp="1" noChangeArrowheads="1"/>
          </p:cNvSpPr>
          <p:nvPr>
            <p:ph type="body" idx="1"/>
          </p:nvPr>
        </p:nvSpPr>
        <p:spPr/>
        <p:txBody>
          <a:bodyPr/>
          <a:lstStyle/>
          <a:p>
            <a:pPr eaLnBrk="1" hangingPunct="1"/>
            <a:r>
              <a:rPr lang="en-US" altLang="en-US" smtClean="0"/>
              <a:t>Polarization occurs when there is a separation between the “centers of gravity” of its negative charge and its positive charge</a:t>
            </a:r>
          </a:p>
          <a:p>
            <a:pPr eaLnBrk="1" hangingPunct="1"/>
            <a:r>
              <a:rPr lang="en-US" altLang="en-US" smtClean="0"/>
              <a:t>In a capacitor, the dielectric becomes polarized because it is in an electric field that exists between the plates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title"/>
          </p:nvPr>
        </p:nvSpPr>
        <p:spPr/>
        <p:txBody>
          <a:bodyPr/>
          <a:lstStyle/>
          <a:p>
            <a:pPr eaLnBrk="1" hangingPunct="1"/>
            <a:r>
              <a:rPr lang="en-US" altLang="en-US" smtClean="0"/>
              <a:t>More Atomic Description</a:t>
            </a:r>
          </a:p>
        </p:txBody>
      </p:sp>
      <p:sp>
        <p:nvSpPr>
          <p:cNvPr id="55299" name="Rectangle 9"/>
          <p:cNvSpPr>
            <a:spLocks noGrp="1" noChangeArrowheads="1"/>
          </p:cNvSpPr>
          <p:nvPr>
            <p:ph type="body" sz="half" idx="1"/>
          </p:nvPr>
        </p:nvSpPr>
        <p:spPr>
          <a:xfrm>
            <a:off x="457200" y="2133600"/>
            <a:ext cx="3810000" cy="4114800"/>
          </a:xfrm>
        </p:spPr>
        <p:txBody>
          <a:bodyPr/>
          <a:lstStyle/>
          <a:p>
            <a:pPr eaLnBrk="1" hangingPunct="1">
              <a:lnSpc>
                <a:spcPct val="90000"/>
              </a:lnSpc>
            </a:pPr>
            <a:r>
              <a:rPr lang="en-US" altLang="en-US" sz="2400" smtClean="0"/>
              <a:t>The presence of the positive charge on the dielectric effectively reduces some of the negative charge on the metal</a:t>
            </a:r>
          </a:p>
          <a:p>
            <a:pPr eaLnBrk="1" hangingPunct="1">
              <a:lnSpc>
                <a:spcPct val="90000"/>
              </a:lnSpc>
            </a:pPr>
            <a:r>
              <a:rPr lang="en-US" altLang="en-US" sz="2400" smtClean="0"/>
              <a:t>This allows more negative charge on the plates for a given applied voltage</a:t>
            </a:r>
          </a:p>
          <a:p>
            <a:pPr eaLnBrk="1" hangingPunct="1">
              <a:lnSpc>
                <a:spcPct val="90000"/>
              </a:lnSpc>
            </a:pPr>
            <a:r>
              <a:rPr lang="en-US" altLang="en-US" sz="2400" smtClean="0"/>
              <a:t>The capacitance increases</a:t>
            </a:r>
          </a:p>
        </p:txBody>
      </p:sp>
      <p:graphicFrame>
        <p:nvGraphicFramePr>
          <p:cNvPr id="55300" name="Object 12"/>
          <p:cNvGraphicFramePr>
            <a:graphicFrameLocks noChangeAspect="1"/>
          </p:cNvGraphicFramePr>
          <p:nvPr/>
        </p:nvGraphicFramePr>
        <p:xfrm>
          <a:off x="4419600" y="2260600"/>
          <a:ext cx="4441825" cy="4064000"/>
        </p:xfrm>
        <a:graphic>
          <a:graphicData uri="http://schemas.openxmlformats.org/presentationml/2006/ole">
            <mc:AlternateContent xmlns:mc="http://schemas.openxmlformats.org/markup-compatibility/2006">
              <mc:Choice xmlns:v="urn:schemas-microsoft-com:vml" Requires="v">
                <p:oleObj spid="_x0000_s55302" name="Photo Editor Photo" r:id="rId3" imgW="9523810" imgH="8714286" progId="MSPhotoEd.3">
                  <p:embed/>
                </p:oleObj>
              </mc:Choice>
              <mc:Fallback>
                <p:oleObj name="Photo Editor Photo" r:id="rId3" imgW="9523810" imgH="8714286" progId="MSPhotoEd.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60600"/>
                        <a:ext cx="444182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Energy and Charge Movements, cont</a:t>
            </a:r>
          </a:p>
        </p:txBody>
      </p:sp>
      <p:sp>
        <p:nvSpPr>
          <p:cNvPr id="8195" name="Rectangle 3"/>
          <p:cNvSpPr>
            <a:spLocks noGrp="1" noChangeArrowheads="1"/>
          </p:cNvSpPr>
          <p:nvPr>
            <p:ph type="body" sz="half" idx="1"/>
          </p:nvPr>
        </p:nvSpPr>
        <p:spPr>
          <a:xfrm>
            <a:off x="685800" y="1981200"/>
            <a:ext cx="4495800" cy="4572000"/>
          </a:xfrm>
        </p:spPr>
        <p:txBody>
          <a:bodyPr/>
          <a:lstStyle/>
          <a:p>
            <a:pPr eaLnBrk="1" hangingPunct="1">
              <a:lnSpc>
                <a:spcPct val="90000"/>
              </a:lnSpc>
            </a:pPr>
            <a:r>
              <a:rPr lang="en-US" altLang="en-US" sz="2600" smtClean="0"/>
              <a:t>When the electric field is directed downward, point B is at a lower potential than point A</a:t>
            </a:r>
          </a:p>
          <a:p>
            <a:pPr eaLnBrk="1" hangingPunct="1">
              <a:lnSpc>
                <a:spcPct val="90000"/>
              </a:lnSpc>
            </a:pPr>
            <a:r>
              <a:rPr lang="en-US" altLang="en-US" sz="2600" smtClean="0"/>
              <a:t>A positive test charge that moves from A to B loses electric potential energy</a:t>
            </a:r>
          </a:p>
          <a:p>
            <a:pPr eaLnBrk="1" hangingPunct="1">
              <a:lnSpc>
                <a:spcPct val="90000"/>
              </a:lnSpc>
            </a:pPr>
            <a:r>
              <a:rPr lang="en-US" altLang="en-US" sz="2600" smtClean="0"/>
              <a:t>It will gain the same amount of kinetic energy as it loses in potential energy</a:t>
            </a:r>
          </a:p>
        </p:txBody>
      </p:sp>
      <p:graphicFrame>
        <p:nvGraphicFramePr>
          <p:cNvPr id="8196" name="Object 8"/>
          <p:cNvGraphicFramePr>
            <a:graphicFrameLocks noChangeAspect="1"/>
          </p:cNvGraphicFramePr>
          <p:nvPr/>
        </p:nvGraphicFramePr>
        <p:xfrm>
          <a:off x="5486400" y="1828800"/>
          <a:ext cx="2565400" cy="5029200"/>
        </p:xfrm>
        <a:graphic>
          <a:graphicData uri="http://schemas.openxmlformats.org/presentationml/2006/ole">
            <mc:AlternateContent xmlns:mc="http://schemas.openxmlformats.org/markup-compatibility/2006">
              <mc:Choice xmlns:v="urn:schemas-microsoft-com:vml" Requires="v">
                <p:oleObj spid="_x0000_s8198" name="Photo Editor Photo" r:id="rId3" imgW="3685714" imgH="7228571" progId="MSPhotoEd.3">
                  <p:embed/>
                </p:oleObj>
              </mc:Choice>
              <mc:Fallback>
                <p:oleObj name="Photo Editor Photo" r:id="rId3" imgW="3685714" imgH="7228571" progId="MSPhotoEd.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28800"/>
                        <a:ext cx="256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smtClean="0"/>
              <a:t>Summary of Positive Charge Movements and Energy</a:t>
            </a:r>
          </a:p>
        </p:txBody>
      </p:sp>
      <p:sp>
        <p:nvSpPr>
          <p:cNvPr id="9219" name="Rectangle 3"/>
          <p:cNvSpPr>
            <a:spLocks noGrp="1" noChangeArrowheads="1"/>
          </p:cNvSpPr>
          <p:nvPr>
            <p:ph type="body" idx="1"/>
          </p:nvPr>
        </p:nvSpPr>
        <p:spPr/>
        <p:txBody>
          <a:bodyPr/>
          <a:lstStyle/>
          <a:p>
            <a:pPr eaLnBrk="1" hangingPunct="1"/>
            <a:r>
              <a:rPr lang="en-US" altLang="en-US" smtClean="0"/>
              <a:t>When a positive charge is placed in an electric field</a:t>
            </a:r>
          </a:p>
          <a:p>
            <a:pPr lvl="1" eaLnBrk="1" hangingPunct="1"/>
            <a:r>
              <a:rPr lang="en-US" altLang="en-US" smtClean="0"/>
              <a:t>It moves in the direction of the field</a:t>
            </a:r>
          </a:p>
          <a:p>
            <a:pPr lvl="1" eaLnBrk="1" hangingPunct="1"/>
            <a:r>
              <a:rPr lang="en-US" altLang="en-US" smtClean="0"/>
              <a:t>It moves from a point of higher potential to a point of lower potential</a:t>
            </a:r>
          </a:p>
          <a:p>
            <a:pPr lvl="1" eaLnBrk="1" hangingPunct="1"/>
            <a:r>
              <a:rPr lang="en-US" altLang="en-US" smtClean="0"/>
              <a:t>Its electrical potential energy decreases</a:t>
            </a:r>
          </a:p>
          <a:p>
            <a:pPr lvl="1" eaLnBrk="1" hangingPunct="1"/>
            <a:r>
              <a:rPr lang="en-US" altLang="en-US" smtClean="0"/>
              <a:t>Its kinetic energy increases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smtClean="0"/>
              <a:t>Summary of Negative Charge Movements and Energy</a:t>
            </a:r>
          </a:p>
        </p:txBody>
      </p:sp>
      <p:sp>
        <p:nvSpPr>
          <p:cNvPr id="10243" name="Rectangle 3"/>
          <p:cNvSpPr>
            <a:spLocks noGrp="1" noChangeArrowheads="1"/>
          </p:cNvSpPr>
          <p:nvPr>
            <p:ph type="body" idx="1"/>
          </p:nvPr>
        </p:nvSpPr>
        <p:spPr/>
        <p:txBody>
          <a:bodyPr/>
          <a:lstStyle/>
          <a:p>
            <a:pPr eaLnBrk="1" hangingPunct="1">
              <a:lnSpc>
                <a:spcPct val="90000"/>
              </a:lnSpc>
            </a:pPr>
            <a:r>
              <a:rPr lang="en-US" altLang="en-US" sz="2800" smtClean="0"/>
              <a:t>When a negative charge is placed in an electric field</a:t>
            </a:r>
          </a:p>
          <a:p>
            <a:pPr lvl="1" eaLnBrk="1" hangingPunct="1">
              <a:lnSpc>
                <a:spcPct val="90000"/>
              </a:lnSpc>
            </a:pPr>
            <a:r>
              <a:rPr lang="en-US" altLang="en-US" sz="2400" smtClean="0"/>
              <a:t>It moves opposite to the direction of the field</a:t>
            </a:r>
          </a:p>
          <a:p>
            <a:pPr lvl="1" eaLnBrk="1" hangingPunct="1">
              <a:lnSpc>
                <a:spcPct val="90000"/>
              </a:lnSpc>
            </a:pPr>
            <a:r>
              <a:rPr lang="en-US" altLang="en-US" sz="2400" smtClean="0"/>
              <a:t>It moves from a point of lower potential to a point of higher potential</a:t>
            </a:r>
          </a:p>
          <a:p>
            <a:pPr lvl="1" eaLnBrk="1" hangingPunct="1">
              <a:lnSpc>
                <a:spcPct val="90000"/>
              </a:lnSpc>
            </a:pPr>
            <a:r>
              <a:rPr lang="en-US" altLang="en-US" sz="2400" smtClean="0"/>
              <a:t>Its electrical potential energy increases</a:t>
            </a:r>
          </a:p>
          <a:p>
            <a:pPr lvl="1" eaLnBrk="1" hangingPunct="1">
              <a:lnSpc>
                <a:spcPct val="90000"/>
              </a:lnSpc>
            </a:pPr>
            <a:r>
              <a:rPr lang="en-US" altLang="en-US" sz="2400" smtClean="0"/>
              <a:t>Its kinetic energy increases</a:t>
            </a:r>
          </a:p>
          <a:p>
            <a:pPr lvl="1" eaLnBrk="1" hangingPunct="1">
              <a:lnSpc>
                <a:spcPct val="90000"/>
              </a:lnSpc>
            </a:pPr>
            <a:r>
              <a:rPr lang="en-US" altLang="en-US" sz="2400" smtClean="0"/>
              <a:t>Work has to be done on the charge for it to move from point A to point B</a:t>
            </a:r>
          </a:p>
          <a:p>
            <a:pPr eaLnBrk="1" hangingPunct="1">
              <a:lnSpc>
                <a:spcPct val="90000"/>
              </a:lnSpc>
            </a:pPr>
            <a:endParaRPr lang="en-US" alt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pPr eaLnBrk="1" hangingPunct="1"/>
            <a:r>
              <a:rPr lang="en-US" altLang="en-US" smtClean="0"/>
              <a:t>Electric Potential of a Point Charge</a:t>
            </a:r>
          </a:p>
        </p:txBody>
      </p:sp>
      <p:sp>
        <p:nvSpPr>
          <p:cNvPr id="11267" name="Rectangle 1027"/>
          <p:cNvSpPr>
            <a:spLocks noGrp="1" noChangeArrowheads="1"/>
          </p:cNvSpPr>
          <p:nvPr>
            <p:ph type="body" idx="1"/>
          </p:nvPr>
        </p:nvSpPr>
        <p:spPr/>
        <p:txBody>
          <a:bodyPr/>
          <a:lstStyle/>
          <a:p>
            <a:pPr eaLnBrk="1" hangingPunct="1">
              <a:lnSpc>
                <a:spcPct val="90000"/>
              </a:lnSpc>
            </a:pPr>
            <a:r>
              <a:rPr lang="en-US" altLang="en-US" sz="2800" smtClean="0"/>
              <a:t>The point of zero electric potential is taken to be at an infinite distance from the charge</a:t>
            </a:r>
          </a:p>
          <a:p>
            <a:pPr eaLnBrk="1" hangingPunct="1">
              <a:lnSpc>
                <a:spcPct val="90000"/>
              </a:lnSpc>
            </a:pPr>
            <a:r>
              <a:rPr lang="en-US" altLang="en-US" sz="2800" smtClean="0"/>
              <a:t>The potential created by a point charge q at any distance r from the charge is</a:t>
            </a:r>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r>
              <a:rPr lang="en-US" altLang="en-US" sz="2800" smtClean="0"/>
              <a:t>A potential exists at some point in space whether or not there is a test charge at that point</a:t>
            </a:r>
          </a:p>
        </p:txBody>
      </p:sp>
      <p:graphicFrame>
        <p:nvGraphicFramePr>
          <p:cNvPr id="11268" name="Object 1028"/>
          <p:cNvGraphicFramePr>
            <a:graphicFrameLocks noChangeAspect="1"/>
          </p:cNvGraphicFramePr>
          <p:nvPr/>
        </p:nvGraphicFramePr>
        <p:xfrm>
          <a:off x="2590800" y="4114800"/>
          <a:ext cx="1524000" cy="1004888"/>
        </p:xfrm>
        <a:graphic>
          <a:graphicData uri="http://schemas.openxmlformats.org/presentationml/2006/ole">
            <mc:AlternateContent xmlns:mc="http://schemas.openxmlformats.org/markup-compatibility/2006">
              <mc:Choice xmlns:v="urn:schemas-microsoft-com:vml" Requires="v">
                <p:oleObj spid="_x0000_s11270" name="Equation" r:id="rId3" imgW="580913" imgH="371429" progId="Equation.3">
                  <p:embed/>
                </p:oleObj>
              </mc:Choice>
              <mc:Fallback>
                <p:oleObj name="Equation" r:id="rId3" imgW="580913" imgH="371429" progId="Equation.3">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14800"/>
                        <a:ext cx="152400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902</TotalTime>
  <Words>2432</Words>
  <Application>Microsoft Office PowerPoint</Application>
  <PresentationFormat>On-screen Show (4:3)</PresentationFormat>
  <Paragraphs>245</Paragraphs>
  <Slides>52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1" baseType="lpstr">
      <vt:lpstr>Tahoma</vt:lpstr>
      <vt:lpstr>Arial</vt:lpstr>
      <vt:lpstr>Verdana</vt:lpstr>
      <vt:lpstr>Wingdings</vt:lpstr>
      <vt:lpstr>Calibri</vt:lpstr>
      <vt:lpstr>Symbol</vt:lpstr>
      <vt:lpstr>Blends</vt:lpstr>
      <vt:lpstr>Microsoft Photo Editor 3.0 Photo</vt:lpstr>
      <vt:lpstr>Microsoft Equation 3.0</vt:lpstr>
      <vt:lpstr>Chapter 16</vt:lpstr>
      <vt:lpstr>Work and Potential Energy</vt:lpstr>
      <vt:lpstr>Potential Difference </vt:lpstr>
      <vt:lpstr>Potential Difference, cont.</vt:lpstr>
      <vt:lpstr>Energy and Charge Movements</vt:lpstr>
      <vt:lpstr>Energy and Charge Movements, cont</vt:lpstr>
      <vt:lpstr>Summary of Positive Charge Movements and Energy</vt:lpstr>
      <vt:lpstr>Summary of Negative Charge Movements and Energy</vt:lpstr>
      <vt:lpstr>Electric Potential of a Point Charge</vt:lpstr>
      <vt:lpstr>Electric Field and Electric Potential Depend on Distance</vt:lpstr>
      <vt:lpstr>Electric Potential of Multiple Point Charges</vt:lpstr>
      <vt:lpstr>Electrical Potential Energy of Two Charges</vt:lpstr>
      <vt:lpstr>Notes About Electric Potential Energy of Two Charges</vt:lpstr>
      <vt:lpstr>Problem Solving with Electric Potential (Point Charges)</vt:lpstr>
      <vt:lpstr>Problem Solving with Electric Potential, cont</vt:lpstr>
      <vt:lpstr>Potentials and Charged Conductors</vt:lpstr>
      <vt:lpstr>Conductors in Equilibrium</vt:lpstr>
      <vt:lpstr>The Electron Volt</vt:lpstr>
      <vt:lpstr>Equipotential Surfaces</vt:lpstr>
      <vt:lpstr>Equipotentials and Electric Fields Lines – Positive Charge </vt:lpstr>
      <vt:lpstr>Equipotentials and Electric Fields Lines – Dipole </vt:lpstr>
      <vt:lpstr>Application – Electrostatic Precipitator</vt:lpstr>
      <vt:lpstr>Application – Electrostatic Air Cleaner</vt:lpstr>
      <vt:lpstr>Application – Xerographic Copiers</vt:lpstr>
      <vt:lpstr>The Xerographic Process</vt:lpstr>
      <vt:lpstr>Application – Laser Printer</vt:lpstr>
      <vt:lpstr>Capacitance</vt:lpstr>
      <vt:lpstr>Capacitance, cont</vt:lpstr>
      <vt:lpstr>Parallel-Plate Capacitor</vt:lpstr>
      <vt:lpstr>Parallel-Plate Capacitor, Example</vt:lpstr>
      <vt:lpstr>Electric Field in a Parallel-Plate Capacitor</vt:lpstr>
      <vt:lpstr>Applications of Capacitors – Camera Flash</vt:lpstr>
      <vt:lpstr>Applications of Capacitors – Computers </vt:lpstr>
      <vt:lpstr>Capacitors in Circuits</vt:lpstr>
      <vt:lpstr>Capacitors in Parallel</vt:lpstr>
      <vt:lpstr>Capacitors in Parallel</vt:lpstr>
      <vt:lpstr>More About Capacitors in Parallel</vt:lpstr>
      <vt:lpstr>Capacitors in Parallel, final</vt:lpstr>
      <vt:lpstr>Capacitors in Series</vt:lpstr>
      <vt:lpstr>More About Capacitors in Series</vt:lpstr>
      <vt:lpstr>Capacitors in Series, cont</vt:lpstr>
      <vt:lpstr>Problem-Solving Strategy</vt:lpstr>
      <vt:lpstr>Problem-Solving Strategy, cont</vt:lpstr>
      <vt:lpstr>Problem-Solving Strategy, final</vt:lpstr>
      <vt:lpstr>Problem-Solving Strategy, Equation Summary</vt:lpstr>
      <vt:lpstr>Energy Stored in a Capacitor</vt:lpstr>
      <vt:lpstr>Applications</vt:lpstr>
      <vt:lpstr>Capacitors with Dielectrics</vt:lpstr>
      <vt:lpstr>Capacitors with Dielectrics</vt:lpstr>
      <vt:lpstr>Dielectric Strength</vt:lpstr>
      <vt:lpstr>An Atomic Description of Dielectrics</vt:lpstr>
      <vt:lpstr>More Atomic Description</vt:lpstr>
    </vt:vector>
  </TitlesOfParts>
  <Company>Next Step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Brooks/Cole</dc:creator>
  <cp:lastModifiedBy>Richard Malik</cp:lastModifiedBy>
  <cp:revision>35</cp:revision>
  <dcterms:created xsi:type="dcterms:W3CDTF">2002-09-08T02:57:09Z</dcterms:created>
  <dcterms:modified xsi:type="dcterms:W3CDTF">2017-03-27T11:46:47Z</dcterms:modified>
</cp:coreProperties>
</file>