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87" r:id="rId5"/>
    <p:sldId id="260" r:id="rId6"/>
    <p:sldId id="261" r:id="rId7"/>
    <p:sldId id="262" r:id="rId8"/>
    <p:sldId id="263" r:id="rId9"/>
    <p:sldId id="264" r:id="rId10"/>
    <p:sldId id="265" r:id="rId11"/>
    <p:sldId id="289" r:id="rId12"/>
    <p:sldId id="267" r:id="rId13"/>
    <p:sldId id="298" r:id="rId14"/>
    <p:sldId id="268" r:id="rId15"/>
    <p:sldId id="269" r:id="rId16"/>
    <p:sldId id="270" r:id="rId17"/>
    <p:sldId id="291" r:id="rId18"/>
    <p:sldId id="293" r:id="rId19"/>
    <p:sldId id="273" r:id="rId20"/>
    <p:sldId id="274" r:id="rId21"/>
    <p:sldId id="275" r:id="rId22"/>
    <p:sldId id="276" r:id="rId23"/>
    <p:sldId id="277" r:id="rId24"/>
    <p:sldId id="299" r:id="rId25"/>
    <p:sldId id="278" r:id="rId26"/>
    <p:sldId id="300" r:id="rId27"/>
    <p:sldId id="301" r:id="rId28"/>
    <p:sldId id="302" r:id="rId29"/>
    <p:sldId id="279" r:id="rId30"/>
    <p:sldId id="280" r:id="rId31"/>
    <p:sldId id="297" r:id="rId32"/>
    <p:sldId id="303" r:id="rId33"/>
    <p:sldId id="282" r:id="rId34"/>
    <p:sldId id="283" r:id="rId35"/>
    <p:sldId id="284" r:id="rId36"/>
    <p:sldId id="285" r:id="rId37"/>
    <p:sldId id="286" r:id="rId38"/>
    <p:sldId id="304" r:id="rId39"/>
    <p:sldId id="305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8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6.xml"/><Relationship Id="rId13" Type="http://schemas.openxmlformats.org/officeDocument/2006/relationships/slide" Target="slides/slide36.xml"/><Relationship Id="rId3" Type="http://schemas.openxmlformats.org/officeDocument/2006/relationships/slide" Target="slides/slide13.xml"/><Relationship Id="rId7" Type="http://schemas.openxmlformats.org/officeDocument/2006/relationships/slide" Target="slides/slide24.xml"/><Relationship Id="rId12" Type="http://schemas.openxmlformats.org/officeDocument/2006/relationships/slide" Target="slides/slide35.xml"/><Relationship Id="rId2" Type="http://schemas.openxmlformats.org/officeDocument/2006/relationships/slide" Target="slides/slide7.xml"/><Relationship Id="rId1" Type="http://schemas.openxmlformats.org/officeDocument/2006/relationships/slide" Target="slides/slide4.xml"/><Relationship Id="rId6" Type="http://schemas.openxmlformats.org/officeDocument/2006/relationships/slide" Target="slides/slide21.xml"/><Relationship Id="rId11" Type="http://schemas.openxmlformats.org/officeDocument/2006/relationships/slide" Target="slides/slide34.xml"/><Relationship Id="rId5" Type="http://schemas.openxmlformats.org/officeDocument/2006/relationships/slide" Target="slides/slide16.xml"/><Relationship Id="rId10" Type="http://schemas.openxmlformats.org/officeDocument/2006/relationships/slide" Target="slides/slide33.xml"/><Relationship Id="rId4" Type="http://schemas.openxmlformats.org/officeDocument/2006/relationships/slide" Target="slides/slide15.xml"/><Relationship Id="rId9" Type="http://schemas.openxmlformats.org/officeDocument/2006/relationships/slide" Target="slides/slide31.xml"/><Relationship Id="rId14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A392F13-79B1-4E0F-A74C-7245D490F8EA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9E1CA48-09BA-4614-9B6B-36B8192C90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CBE8D0CB-2AE0-48B6-BF3B-0476BED7B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16700D2D-96D6-4322-B140-D27D5B4FDD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4877CD89-811F-4500-8152-547FCDB9A7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119510B0-B16B-43D5-A3B1-AA0E13FC32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11363DB5-0FAA-4E56-8B7B-1DB1F0BAA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758264B7-E029-4845-AF88-89EF6F434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D9B4B3C2-2C8A-4C5C-BCA5-0CCCEE8AC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A62561B6-F7E0-44C8-9468-6D6F4EF649E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594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94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196CC6E0-E5F1-4980-9DD1-C412A63529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758D6816-FC95-4503-90C7-0C1CD01FCE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AA0EF2D5-6791-4B2E-B33C-A282551733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6D91287-1065-4CD6-850D-66BB82AF4B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03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33ACDC-A266-4A6D-BDCD-493F5675C2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83417DA-E436-4B46-953E-0F51200BFF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8622532-3CF4-4D21-A73E-B64D80307D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6C8B3-F84A-489D-9C59-5299343DCE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237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F883DE7-3C68-49A4-BA90-FD0129675B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E4FE0A3-DBCF-4E6F-833B-9C3491CAAE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788FE9E-5B2B-426B-B02F-96B937A6C7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3FC39-5302-4A19-98E5-87836BF8F3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947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DB97249-42B1-49A5-A8F7-7237BC95D3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1662593F-E221-4216-A559-95622E60A1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D2136D7-ADDB-49EE-BECD-6572CB2468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68B7B-54E8-40AA-B74C-33C7569D31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336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6C76C71-96BF-45AA-953C-5FB0AB6577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1A30E4CD-A8A6-496C-84E3-53F892635C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DEC6D742-BF8F-4244-9CE3-66225F67FB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50F23-B272-4304-967A-710B7F2FAD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57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675BAE5-10CB-4AFF-B880-5141445B9D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7923BA7-C1DA-4BBB-A4AB-8C369BE5B7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6C58DA8-1C21-4B63-8D45-0C2A41C367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86DBF-A5A3-4C19-85DB-155818C549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93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F434125-6A52-4F3F-97D9-38D567B96C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D9E59B6-4E26-48E1-A8AD-9F93E62EA2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161E8AA6-D18D-4E67-A9AA-1B647BC8B7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7D8A1-4D28-40BB-B160-B36831099C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45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74FFF23-5186-4F45-8FC2-566F79A4C8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FC7C803-1BE8-4873-925A-710BAA2F6C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A28078A-51BA-4D86-9A01-41C18FA0AC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0CE73-23BA-4459-BF6F-86CE5DA9A7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42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CB8B3B8-0145-4BFB-8E10-6E151557A9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7AE9B9B5-2CBF-4A4B-AB0B-B962B33DEC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70E2DBF5-38A2-4CA6-BF7D-32D16BFFA6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0E91C-1EA2-4901-B27A-BE2A42717C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93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27EB3157-0900-48DD-942B-F3D1B31BFA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F305867-6890-4322-BCCC-40D538990B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6E3F3DE5-544B-4501-B4D1-F6E40CFC3C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B5718-E45B-4D9F-A776-79D1590BA6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40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5099DAC0-EC5B-4C9A-B91D-F133661B2C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F4C22397-0E13-4FAD-BF72-E801198A41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FB85F1E8-97BF-4A72-BAF0-E17D8C4785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7AE13-AD91-4C49-B299-64D4ED674A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78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0C10FFC-FDF0-438F-8427-E14683A277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4FC18E2-C2C4-49BC-A14C-C0EE06E338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C24A737-FE6B-4523-918C-D55906A212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6699E-3192-471C-81A4-9C1AE16A35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23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7A84E9D-0B50-4B56-82AD-60BDC023B0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07E2660-0E0F-4F02-B4A2-47B676AFD8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E3E38AE4-50F1-4893-8427-99D3EE9DFB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CA62D-75DC-4795-8F8A-B987D178E1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15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CC7B082-7D10-4080-B0E7-841633E4ACE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BD89757-A24F-4386-996D-E349106E41D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F812A0E-85E4-41D7-B92A-7473BAE66B2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C49718E-67F7-41F0-A28A-3D3310A3DC3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BED8D23-28D3-49EB-947D-63751A709C2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A572A67C-993F-4749-9DE0-04203475C6F9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26302ECC-2491-40AE-944D-28B3BCA010B4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CC5E4395-2DF0-4A78-AA07-115EC1832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F2245C9F-EDA3-4CBB-85E3-466B9356F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8379" name="Rectangle 11">
            <a:extLst>
              <a:ext uri="{FF2B5EF4-FFF2-40B4-BE49-F238E27FC236}">
                <a16:creationId xmlns:a16="http://schemas.microsoft.com/office/drawing/2014/main" id="{3C6F3FDA-FB99-4410-8259-A8627334B0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80" name="Rectangle 12">
            <a:extLst>
              <a:ext uri="{FF2B5EF4-FFF2-40B4-BE49-F238E27FC236}">
                <a16:creationId xmlns:a16="http://schemas.microsoft.com/office/drawing/2014/main" id="{BFA62AA3-FA87-46A4-8CAE-3EBDC232AF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81" name="Rectangle 13">
            <a:extLst>
              <a:ext uri="{FF2B5EF4-FFF2-40B4-BE49-F238E27FC236}">
                <a16:creationId xmlns:a16="http://schemas.microsoft.com/office/drawing/2014/main" id="{39462550-9E80-4098-9A66-C6C4062B42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6161B9D-EDC4-417D-B1C0-EAF4390528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E925C74-7E9F-4464-9D7A-160FC8D0190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2374900"/>
            <a:ext cx="7772400" cy="596900"/>
          </a:xfrm>
        </p:spPr>
        <p:txBody>
          <a:bodyPr/>
          <a:lstStyle/>
          <a:p>
            <a:pPr eaLnBrk="1" hangingPunct="1"/>
            <a:r>
              <a:rPr lang="en-US" altLang="en-US"/>
              <a:t>Chapter 17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CE4F754-1846-4A64-886F-A0347CA5C0B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Current and Resistance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CEC3847-C7C4-4D49-848B-AB42D85B1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Meters in a Circuit – Voltmeter </a:t>
            </a: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2FBEA5D6-6339-45D8-8B16-2B07543663C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4648200"/>
            <a:ext cx="7772400" cy="1981200"/>
          </a:xfrm>
        </p:spPr>
        <p:txBody>
          <a:bodyPr/>
          <a:lstStyle/>
          <a:p>
            <a:pPr eaLnBrk="1" hangingPunct="1"/>
            <a:r>
              <a:rPr lang="en-US" altLang="en-US" sz="2800"/>
              <a:t>A voltmeter is used to measure voltage (potential difference)</a:t>
            </a:r>
          </a:p>
          <a:p>
            <a:pPr lvl="1" eaLnBrk="1" hangingPunct="1"/>
            <a:r>
              <a:rPr lang="en-US" altLang="en-US" sz="2400"/>
              <a:t>Connects to the two ends of the bulb</a:t>
            </a:r>
          </a:p>
        </p:txBody>
      </p:sp>
      <p:pic>
        <p:nvPicPr>
          <p:cNvPr id="12292" name="Picture 7" descr="Fig 17-05">
            <a:extLst>
              <a:ext uri="{FF2B5EF4-FFF2-40B4-BE49-F238E27FC236}">
                <a16:creationId xmlns:a16="http://schemas.microsoft.com/office/drawing/2014/main" id="{7611BA40-82AE-4F2D-B44A-24E134C8ADB2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905000"/>
            <a:ext cx="6019800" cy="2778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49E26BF-97FA-4109-8E98-DF8E076D3A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Resistance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3BB6AF5-3F4B-42EF-9F27-6BC77AA6B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 a conductor, the voltage applied across the ends of the conductor is proportional to the current through the conductor</a:t>
            </a:r>
          </a:p>
          <a:p>
            <a:pPr eaLnBrk="1" hangingPunct="1"/>
            <a:r>
              <a:rPr lang="en-US" altLang="en-US"/>
              <a:t>The constant of proportionality is the </a:t>
            </a:r>
            <a:r>
              <a:rPr lang="en-US" altLang="en-US" i="1"/>
              <a:t>resistance</a:t>
            </a:r>
            <a:r>
              <a:rPr lang="en-US" altLang="en-US"/>
              <a:t> of the conductor</a:t>
            </a:r>
          </a:p>
          <a:p>
            <a:pPr lvl="1" eaLnBrk="1" hangingPunct="1"/>
            <a:endParaRPr lang="en-US" altLang="en-US"/>
          </a:p>
        </p:txBody>
      </p:sp>
      <p:graphicFrame>
        <p:nvGraphicFramePr>
          <p:cNvPr id="13316" name="Object 4">
            <a:extLst>
              <a:ext uri="{FF2B5EF4-FFF2-40B4-BE49-F238E27FC236}">
                <a16:creationId xmlns:a16="http://schemas.microsoft.com/office/drawing/2014/main" id="{891FC67C-C1A5-4F04-B263-CBCC13D8A5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51138" y="5089525"/>
          <a:ext cx="1585912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3" imgW="571465" imgH="400042" progId="Equation.DSMT4">
                  <p:embed/>
                </p:oleObj>
              </mc:Choice>
              <mc:Fallback>
                <p:oleObj name="Equation" r:id="rId3" imgW="571465" imgH="40004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138" y="5089525"/>
                        <a:ext cx="1585912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9BE2CE1-9370-4049-9932-8D2078DAA6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Resistance, cont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9B73B76-9208-46CC-9A9B-069B95B252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Units of resistance are </a:t>
            </a:r>
            <a:r>
              <a:rPr lang="en-US" altLang="en-US" i="1"/>
              <a:t>ohms</a:t>
            </a:r>
            <a:r>
              <a:rPr lang="en-US" altLang="en-US"/>
              <a:t> (</a:t>
            </a:r>
            <a:r>
              <a:rPr lang="en-US" altLang="en-US">
                <a:cs typeface="Tahoma" panose="020B0604030504040204" pitchFamily="34" charset="0"/>
              </a:rPr>
              <a:t>Ω)</a:t>
            </a:r>
          </a:p>
          <a:p>
            <a:pPr lvl="1" eaLnBrk="1" hangingPunct="1"/>
            <a:r>
              <a:rPr lang="en-US" altLang="en-US"/>
              <a:t>1 </a:t>
            </a:r>
            <a:r>
              <a:rPr lang="en-US" altLang="en-US">
                <a:cs typeface="Tahoma" panose="020B0604030504040204" pitchFamily="34" charset="0"/>
              </a:rPr>
              <a:t>Ω = 1 V / A</a:t>
            </a:r>
          </a:p>
          <a:p>
            <a:pPr eaLnBrk="1" hangingPunct="1"/>
            <a:r>
              <a:rPr lang="en-US" altLang="en-US">
                <a:cs typeface="Tahoma" panose="020B0604030504040204" pitchFamily="34" charset="0"/>
              </a:rPr>
              <a:t>Resistance in a circuit arises due to collisions between the electrons carrying the current with the fixed atoms inside the conductor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D7C6344-09CA-43AA-893E-972CB5E24D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Georg Simon Ohm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8E4A125-E3D2-40D7-A2F0-9C8F080F8DD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1787 – 1854</a:t>
            </a:r>
          </a:p>
          <a:p>
            <a:pPr eaLnBrk="1" hangingPunct="1"/>
            <a:r>
              <a:rPr lang="en-US" altLang="en-US" sz="2800"/>
              <a:t>Formulated the concept of resistance</a:t>
            </a:r>
          </a:p>
          <a:p>
            <a:pPr eaLnBrk="1" hangingPunct="1"/>
            <a:r>
              <a:rPr lang="en-US" altLang="en-US" sz="2800"/>
              <a:t>Discovered the proportionality between current and voltages</a:t>
            </a:r>
          </a:p>
        </p:txBody>
      </p:sp>
      <p:graphicFrame>
        <p:nvGraphicFramePr>
          <p:cNvPr id="15364" name="Object 6">
            <a:extLst>
              <a:ext uri="{FF2B5EF4-FFF2-40B4-BE49-F238E27FC236}">
                <a16:creationId xmlns:a16="http://schemas.microsoft.com/office/drawing/2014/main" id="{DF81004B-278C-498D-AF57-1F58A4AFE8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18063" y="1828800"/>
          <a:ext cx="3335337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Photo Editor Photo" r:id="rId3" imgW="4866667" imgH="7228571" progId="MSPhotoEd.3">
                  <p:embed/>
                </p:oleObj>
              </mc:Choice>
              <mc:Fallback>
                <p:oleObj name="Photo Editor Photo" r:id="rId3" imgW="4866667" imgH="7228571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63" y="1828800"/>
                        <a:ext cx="3335337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73D9450-1CEC-43C1-9C34-9654639B3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Ohm’s Law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28C6228-4413-417D-AD62-4E37D6C188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Experiments show that for many materials, including most metals, the resistance remains constant over a wide range of applied voltages or currents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This statement has become known as </a:t>
            </a:r>
            <a:r>
              <a:rPr lang="en-US" altLang="en-US" sz="2800" i="1"/>
              <a:t>Ohm’s Law</a:t>
            </a:r>
            <a:endParaRPr lang="en-US" altLang="en-US" sz="280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cs typeface="Tahoma" panose="020B0604030504040204" pitchFamily="34" charset="0"/>
              </a:rPr>
              <a:t>ΔV = I 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Ohm’s Law is an empirical relationship that is valid only for certain materials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Materials that obey Ohm’s Law are said to be </a:t>
            </a:r>
            <a:r>
              <a:rPr lang="en-US" altLang="en-US" sz="2400" i="1"/>
              <a:t>ohmic</a:t>
            </a:r>
            <a:endParaRPr lang="en-US" altLang="en-US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5F25C1B-9A70-411D-A001-FE2B03B101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Ohm’s Law, cont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6D89B1C-EA7E-44FE-93D9-69D0590AEC9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098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n-US" sz="2400"/>
              <a:t>An ohmic device</a:t>
            </a:r>
          </a:p>
          <a:p>
            <a:pPr eaLnBrk="1" hangingPunct="1"/>
            <a:r>
              <a:rPr lang="en-US" altLang="en-US" sz="2400"/>
              <a:t>The resistance is constant over a wide range of voltages</a:t>
            </a:r>
          </a:p>
          <a:p>
            <a:pPr eaLnBrk="1" hangingPunct="1"/>
            <a:r>
              <a:rPr lang="en-US" altLang="en-US" sz="2400"/>
              <a:t>The relationship between current and voltage is linear</a:t>
            </a:r>
          </a:p>
          <a:p>
            <a:pPr eaLnBrk="1" hangingPunct="1"/>
            <a:r>
              <a:rPr lang="en-US" altLang="en-US" sz="2400"/>
              <a:t>The slope is related to the resistance</a:t>
            </a:r>
          </a:p>
        </p:txBody>
      </p:sp>
      <p:graphicFrame>
        <p:nvGraphicFramePr>
          <p:cNvPr id="17412" name="Object 8">
            <a:extLst>
              <a:ext uri="{FF2B5EF4-FFF2-40B4-BE49-F238E27FC236}">
                <a16:creationId xmlns:a16="http://schemas.microsoft.com/office/drawing/2014/main" id="{FBB2DC2F-8C8B-4FCD-A9EE-5FB36F33E0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2108200"/>
          <a:ext cx="50180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Photo Editor Photo" r:id="rId3" imgW="9523810" imgH="7714286" progId="MSPhotoEd.3">
                  <p:embed/>
                </p:oleObj>
              </mc:Choice>
              <mc:Fallback>
                <p:oleObj name="Photo Editor Photo" r:id="rId3" imgW="9523810" imgH="7714286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08200"/>
                        <a:ext cx="5018088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8028998-529D-4430-9DA0-6A8B1BC613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Ohm’s Law, final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66125D8-56AF-4DF7-BF5A-99F84600FC4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3810000" cy="4572000"/>
          </a:xfrm>
        </p:spPr>
        <p:txBody>
          <a:bodyPr/>
          <a:lstStyle/>
          <a:p>
            <a:pPr eaLnBrk="1" hangingPunct="1"/>
            <a:r>
              <a:rPr lang="en-US" altLang="en-US" sz="2400"/>
              <a:t>Non-ohmic materials are those whose resistance changes with voltage or current</a:t>
            </a:r>
          </a:p>
          <a:p>
            <a:pPr eaLnBrk="1" hangingPunct="1"/>
            <a:r>
              <a:rPr lang="en-US" altLang="en-US" sz="2400"/>
              <a:t>The current-voltage relationship is nonlinear</a:t>
            </a:r>
          </a:p>
          <a:p>
            <a:pPr eaLnBrk="1" hangingPunct="1"/>
            <a:r>
              <a:rPr lang="en-US" altLang="en-US" sz="2400"/>
              <a:t>A diode is a common example of a non-ohmic device</a:t>
            </a:r>
          </a:p>
        </p:txBody>
      </p:sp>
      <p:graphicFrame>
        <p:nvGraphicFramePr>
          <p:cNvPr id="18436" name="Object 7">
            <a:extLst>
              <a:ext uri="{FF2B5EF4-FFF2-40B4-BE49-F238E27FC236}">
                <a16:creationId xmlns:a16="http://schemas.microsoft.com/office/drawing/2014/main" id="{40DD9FDE-67CD-4369-8BE8-5D9E0B9898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2184400"/>
          <a:ext cx="50419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Photo Editor Photo" r:id="rId3" imgW="9523810" imgH="7676190" progId="MSPhotoEd.3">
                  <p:embed/>
                </p:oleObj>
              </mc:Choice>
              <mc:Fallback>
                <p:oleObj name="Photo Editor Photo" r:id="rId3" imgW="9523810" imgH="7676190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184400"/>
                        <a:ext cx="50419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>
            <a:extLst>
              <a:ext uri="{FF2B5EF4-FFF2-40B4-BE49-F238E27FC236}">
                <a16:creationId xmlns:a16="http://schemas.microsoft.com/office/drawing/2014/main" id="{E0E17112-9A28-4C04-A830-B50EF288B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Resistivity</a:t>
            </a:r>
          </a:p>
        </p:txBody>
      </p:sp>
      <p:sp>
        <p:nvSpPr>
          <p:cNvPr id="19459" name="Rectangle 1027">
            <a:extLst>
              <a:ext uri="{FF2B5EF4-FFF2-40B4-BE49-F238E27FC236}">
                <a16:creationId xmlns:a16="http://schemas.microsoft.com/office/drawing/2014/main" id="{B6DB13D4-1696-4B36-B30B-44C8AE0843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The resistance of an ohmic conductor is proportional to its length, L, and inversely proportional to its cross-sectional area, A</a:t>
            </a:r>
          </a:p>
          <a:p>
            <a:pPr lvl="1" eaLnBrk="1" hangingPunct="1"/>
            <a:endParaRPr lang="en-US" altLang="en-US" sz="2400"/>
          </a:p>
          <a:p>
            <a:pPr lvl="1" eaLnBrk="1" hangingPunct="1"/>
            <a:endParaRPr lang="en-US" altLang="en-US" sz="2400"/>
          </a:p>
          <a:p>
            <a:pPr lvl="1" eaLnBrk="1" hangingPunct="1"/>
            <a:r>
              <a:rPr lang="en-US" altLang="en-US" sz="2400">
                <a:cs typeface="Tahoma" panose="020B0604030504040204" pitchFamily="34" charset="0"/>
              </a:rPr>
              <a:t>ρ is the constant of proportionality and is called the </a:t>
            </a:r>
            <a:r>
              <a:rPr lang="en-US" altLang="en-US" sz="2400" i="1">
                <a:cs typeface="Tahoma" panose="020B0604030504040204" pitchFamily="34" charset="0"/>
              </a:rPr>
              <a:t>resistivity</a:t>
            </a:r>
            <a:r>
              <a:rPr lang="en-US" altLang="en-US" sz="2400">
                <a:cs typeface="Tahoma" panose="020B0604030504040204" pitchFamily="34" charset="0"/>
              </a:rPr>
              <a:t> of the material</a:t>
            </a:r>
          </a:p>
          <a:p>
            <a:pPr lvl="1" eaLnBrk="1" hangingPunct="1"/>
            <a:r>
              <a:rPr lang="en-US" altLang="en-US" sz="2400">
                <a:cs typeface="Tahoma" panose="020B0604030504040204" pitchFamily="34" charset="0"/>
              </a:rPr>
              <a:t>See table 17.1</a:t>
            </a:r>
            <a:endParaRPr lang="en-US" altLang="en-US" sz="2400"/>
          </a:p>
        </p:txBody>
      </p:sp>
      <p:graphicFrame>
        <p:nvGraphicFramePr>
          <p:cNvPr id="19460" name="Object 1028">
            <a:extLst>
              <a:ext uri="{FF2B5EF4-FFF2-40B4-BE49-F238E27FC236}">
                <a16:creationId xmlns:a16="http://schemas.microsoft.com/office/drawing/2014/main" id="{03E6A5C4-8DAC-47F6-93C5-772FD6CD36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5663" y="3717925"/>
          <a:ext cx="161607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Equation" r:id="rId3" imgW="600079" imgH="400042" progId="Equation.DSMT4">
                  <p:embed/>
                </p:oleObj>
              </mc:Choice>
              <mc:Fallback>
                <p:oleObj name="Equation" r:id="rId3" imgW="600079" imgH="400042" progId="Equation.DSMT4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663" y="3717925"/>
                        <a:ext cx="1616075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AFFE13F-1830-40B1-ADBA-6A160D2C4F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Temperature Variation of Resistivity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F4E2054-0B4E-4905-BA89-D32EAE55E4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 most metals, resistivity increases with increasing temperature</a:t>
            </a:r>
          </a:p>
          <a:p>
            <a:pPr lvl="1" eaLnBrk="1" hangingPunct="1"/>
            <a:r>
              <a:rPr lang="en-US" altLang="en-US"/>
              <a:t>With a higher temperature, the metal’s constituent atoms vibrate with increasing amplitude</a:t>
            </a:r>
          </a:p>
          <a:p>
            <a:pPr lvl="1" eaLnBrk="1" hangingPunct="1"/>
            <a:r>
              <a:rPr lang="en-US" altLang="en-US"/>
              <a:t>The electrons find it more difficult to pass through the atoms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ED7F33E-85E2-47EB-88A4-791AD028ED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Temperature Variation of Resistivity, cont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14C99ED-4E25-473F-BF98-8626B8F06F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For most metals, resistivity increases approximately linearly with temperature over a limited temperature range</a:t>
            </a:r>
          </a:p>
          <a:p>
            <a:pPr eaLnBrk="1" hangingPunct="1"/>
            <a:endParaRPr lang="en-US" altLang="en-US" sz="2800"/>
          </a:p>
          <a:p>
            <a:pPr lvl="1" eaLnBrk="1" hangingPunct="1"/>
            <a:r>
              <a:rPr lang="en-US" altLang="en-US" sz="2400">
                <a:cs typeface="Tahoma" panose="020B0604030504040204" pitchFamily="34" charset="0"/>
              </a:rPr>
              <a:t>ρ is the resistivity at some temperature T</a:t>
            </a:r>
          </a:p>
          <a:p>
            <a:pPr lvl="1" eaLnBrk="1" hangingPunct="1"/>
            <a:r>
              <a:rPr lang="en-US" altLang="en-US" sz="2400">
                <a:cs typeface="Tahoma" panose="020B0604030504040204" pitchFamily="34" charset="0"/>
              </a:rPr>
              <a:t>ρ</a:t>
            </a:r>
            <a:r>
              <a:rPr lang="en-US" altLang="en-US" sz="2400" baseline="-25000">
                <a:cs typeface="Tahoma" panose="020B0604030504040204" pitchFamily="34" charset="0"/>
              </a:rPr>
              <a:t>o</a:t>
            </a:r>
            <a:r>
              <a:rPr lang="en-US" altLang="en-US" sz="2400">
                <a:cs typeface="Tahoma" panose="020B0604030504040204" pitchFamily="34" charset="0"/>
              </a:rPr>
              <a:t> is the resistivity at some reference temperature T</a:t>
            </a:r>
            <a:r>
              <a:rPr lang="en-US" altLang="en-US" sz="2400" baseline="-25000">
                <a:cs typeface="Tahoma" panose="020B0604030504040204" pitchFamily="34" charset="0"/>
              </a:rPr>
              <a:t>o</a:t>
            </a:r>
            <a:r>
              <a:rPr lang="en-US" altLang="en-US" sz="2400">
                <a:cs typeface="Tahoma" panose="020B0604030504040204" pitchFamily="34" charset="0"/>
              </a:rPr>
              <a:t> </a:t>
            </a:r>
          </a:p>
          <a:p>
            <a:pPr lvl="2" eaLnBrk="1" hangingPunct="1"/>
            <a:r>
              <a:rPr lang="en-US" altLang="en-US" sz="2000"/>
              <a:t>T</a:t>
            </a:r>
            <a:r>
              <a:rPr lang="en-US" altLang="en-US" sz="2000" baseline="-25000"/>
              <a:t>o</a:t>
            </a:r>
            <a:r>
              <a:rPr lang="en-US" altLang="en-US" sz="2000"/>
              <a:t> is usually taken to be 20° C</a:t>
            </a:r>
          </a:p>
          <a:p>
            <a:pPr lvl="2" eaLnBrk="1" hangingPunct="1"/>
            <a:r>
              <a:rPr lang="en-US" altLang="en-US" sz="2000">
                <a:sym typeface="Symbol" panose="05050102010706020507" pitchFamily="18" charset="2"/>
              </a:rPr>
              <a:t> is the </a:t>
            </a:r>
            <a:r>
              <a:rPr lang="en-US" altLang="en-US" sz="2000" b="1">
                <a:sym typeface="Symbol" panose="05050102010706020507" pitchFamily="18" charset="2"/>
              </a:rPr>
              <a:t>temperature coefficient of resistivity</a:t>
            </a:r>
            <a:endParaRPr lang="en-US" altLang="en-US" sz="2000" b="1"/>
          </a:p>
          <a:p>
            <a:pPr lvl="1" eaLnBrk="1" hangingPunct="1"/>
            <a:endParaRPr lang="en-US" altLang="en-US" sz="2400"/>
          </a:p>
        </p:txBody>
      </p:sp>
      <p:graphicFrame>
        <p:nvGraphicFramePr>
          <p:cNvPr id="21508" name="Object 4">
            <a:extLst>
              <a:ext uri="{FF2B5EF4-FFF2-40B4-BE49-F238E27FC236}">
                <a16:creationId xmlns:a16="http://schemas.microsoft.com/office/drawing/2014/main" id="{308DEBF6-3278-4166-8AC1-69250C654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3352800"/>
          <a:ext cx="37338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3" imgW="1295446" imgH="219186" progId="Equation.3">
                  <p:embed/>
                </p:oleObj>
              </mc:Choice>
              <mc:Fallback>
                <p:oleObj name="Equation" r:id="rId3" imgW="1295446" imgH="21918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352800"/>
                        <a:ext cx="373380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D9D6787-79D1-448F-8C54-4BCF3C847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Electric Current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2FAFDEF-0952-4764-A835-F4BFBDF1D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eaLnBrk="1" hangingPunct="1"/>
            <a:r>
              <a:rPr lang="en-US" altLang="en-US" sz="2800"/>
              <a:t>Whenever electric charges of like signs move, an </a:t>
            </a:r>
            <a:r>
              <a:rPr lang="en-US" altLang="en-US" sz="2800" i="1"/>
              <a:t>electric current</a:t>
            </a:r>
            <a:r>
              <a:rPr lang="en-US" altLang="en-US" sz="2800"/>
              <a:t> is said to exist</a:t>
            </a:r>
          </a:p>
          <a:p>
            <a:pPr eaLnBrk="1" hangingPunct="1"/>
            <a:r>
              <a:rPr lang="en-US" altLang="en-US" sz="2800"/>
              <a:t>The current is the </a:t>
            </a:r>
            <a:r>
              <a:rPr lang="en-US" altLang="en-US" sz="2800" b="1"/>
              <a:t>rate at which the charge flows through this surface</a:t>
            </a:r>
          </a:p>
          <a:p>
            <a:pPr lvl="1" eaLnBrk="1" hangingPunct="1"/>
            <a:r>
              <a:rPr lang="en-US" altLang="en-US" sz="2400"/>
              <a:t>Look at the charges flowing perpendicularly to a surface of area A</a:t>
            </a:r>
          </a:p>
          <a:p>
            <a:pPr lvl="1" eaLnBrk="1" hangingPunct="1"/>
            <a:endParaRPr lang="en-US" altLang="en-US" sz="2400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400"/>
          </a:p>
          <a:p>
            <a:pPr eaLnBrk="1" hangingPunct="1"/>
            <a:r>
              <a:rPr lang="en-US" altLang="en-US" sz="2800"/>
              <a:t>The SI unit of current is Ampere (A)</a:t>
            </a:r>
          </a:p>
          <a:p>
            <a:pPr lvl="1" eaLnBrk="1" hangingPunct="1"/>
            <a:r>
              <a:rPr lang="en-US" altLang="en-US" sz="2400"/>
              <a:t>1 A = 1 C/s</a:t>
            </a:r>
          </a:p>
        </p:txBody>
      </p:sp>
      <p:graphicFrame>
        <p:nvGraphicFramePr>
          <p:cNvPr id="4100" name="Object 4">
            <a:extLst>
              <a:ext uri="{FF2B5EF4-FFF2-40B4-BE49-F238E27FC236}">
                <a16:creationId xmlns:a16="http://schemas.microsoft.com/office/drawing/2014/main" id="{C81FC889-29A3-4C8B-A5E6-5B670B4CFD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4572000"/>
          <a:ext cx="12954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3" imgW="558558" imgH="406224" progId="Equation.DSMT4">
                  <p:embed/>
                </p:oleObj>
              </mc:Choice>
              <mc:Fallback>
                <p:oleObj name="Equation" r:id="rId3" imgW="558558" imgH="40622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572000"/>
                        <a:ext cx="12954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B0C6F92-D45B-4F7E-BF69-876BBBAA72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Temperature Variation of Resistance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9BD1BCE-AD51-41FE-A2F7-D18B57831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Since the resistance of a conductor with uniform cross sectional area is proportional to the resistivity, you can find the effect of temperature on resistance</a:t>
            </a:r>
          </a:p>
          <a:p>
            <a:pPr eaLnBrk="1" hangingPunct="1"/>
            <a:endParaRPr lang="en-US" altLang="en-US"/>
          </a:p>
        </p:txBody>
      </p:sp>
      <p:graphicFrame>
        <p:nvGraphicFramePr>
          <p:cNvPr id="22532" name="Object 4">
            <a:extLst>
              <a:ext uri="{FF2B5EF4-FFF2-40B4-BE49-F238E27FC236}">
                <a16:creationId xmlns:a16="http://schemas.microsoft.com/office/drawing/2014/main" id="{04610F82-C832-4C95-9FA8-2066695890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4648200"/>
          <a:ext cx="392112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Equation" r:id="rId3" imgW="1333508" imgH="219186" progId="Equation.3">
                  <p:embed/>
                </p:oleObj>
              </mc:Choice>
              <mc:Fallback>
                <p:oleObj name="Equation" r:id="rId3" imgW="1333508" imgH="21918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648200"/>
                        <a:ext cx="3921125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620D36CD-EE26-4B95-A236-1206736A0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Superconductors</a:t>
            </a:r>
          </a:p>
        </p:txBody>
      </p:sp>
      <p:sp>
        <p:nvSpPr>
          <p:cNvPr id="23555" name="Rectangle 8">
            <a:extLst>
              <a:ext uri="{FF2B5EF4-FFF2-40B4-BE49-F238E27FC236}">
                <a16:creationId xmlns:a16="http://schemas.microsoft.com/office/drawing/2014/main" id="{CB5D3CB3-69AB-4ED3-9DD2-072B7E6782B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A class of materials and compounds whose resistances fall to virtually zero below a certain temperature, T</a:t>
            </a:r>
            <a:r>
              <a:rPr lang="en-US" altLang="en-US" sz="2400" baseline="-25000"/>
              <a:t>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T</a:t>
            </a:r>
            <a:r>
              <a:rPr lang="en-US" altLang="en-US" sz="2000" baseline="-25000"/>
              <a:t>C</a:t>
            </a:r>
            <a:r>
              <a:rPr lang="en-US" altLang="en-US" sz="2000"/>
              <a:t> is called the critical temperature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graph is the same as a normal metal above T</a:t>
            </a:r>
            <a:r>
              <a:rPr lang="en-US" altLang="en-US" sz="2400" baseline="-25000"/>
              <a:t>C</a:t>
            </a:r>
            <a:r>
              <a:rPr lang="en-US" altLang="en-US" sz="2400"/>
              <a:t>, but suddenly drops to zero at T</a:t>
            </a:r>
            <a:r>
              <a:rPr lang="en-US" altLang="en-US" sz="2400" baseline="-25000"/>
              <a:t>C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graphicFrame>
        <p:nvGraphicFramePr>
          <p:cNvPr id="23556" name="Object 13">
            <a:extLst>
              <a:ext uri="{FF2B5EF4-FFF2-40B4-BE49-F238E27FC236}">
                <a16:creationId xmlns:a16="http://schemas.microsoft.com/office/drawing/2014/main" id="{F2E1B006-D136-4C5C-BF8E-2B06269AFE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1828800"/>
          <a:ext cx="288925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Photo Editor Photo" r:id="rId3" imgW="4153480" imgH="7228571" progId="MSPhotoEd.3">
                  <p:embed/>
                </p:oleObj>
              </mc:Choice>
              <mc:Fallback>
                <p:oleObj name="Photo Editor Photo" r:id="rId3" imgW="4153480" imgH="7228571" progId="MSPhotoEd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828800"/>
                        <a:ext cx="288925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>
            <a:extLst>
              <a:ext uri="{FF2B5EF4-FFF2-40B4-BE49-F238E27FC236}">
                <a16:creationId xmlns:a16="http://schemas.microsoft.com/office/drawing/2014/main" id="{ADD8B5A7-F69D-4CB7-90B1-AA1483C6E9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Superconductors, cont</a:t>
            </a:r>
          </a:p>
        </p:txBody>
      </p:sp>
      <p:sp>
        <p:nvSpPr>
          <p:cNvPr id="24579" name="Rectangle 1027">
            <a:extLst>
              <a:ext uri="{FF2B5EF4-FFF2-40B4-BE49-F238E27FC236}">
                <a16:creationId xmlns:a16="http://schemas.microsoft.com/office/drawing/2014/main" id="{B3F33E61-6758-4258-87EB-4F862755B4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The value of T</a:t>
            </a:r>
            <a:r>
              <a:rPr lang="en-US" altLang="en-US" baseline="-25000"/>
              <a:t>C</a:t>
            </a:r>
            <a:r>
              <a:rPr lang="en-US" altLang="en-US"/>
              <a:t> is sensitive to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Chemical composition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Pressure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Crystalline structure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Once a current is set up in a superconductor, it persists without any applied voltage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Since R = 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DA5770E-45AA-4DBF-A3F8-5B94192EBB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Superconductor Timeline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56875FE-9153-44DD-A767-B59CED387D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1911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Superconductivity discovered by H. Kamerlingh Onnes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1986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High temperature superconductivity discovered by Bednorz and M</a:t>
            </a:r>
            <a:r>
              <a:rPr lang="en-US" altLang="en-US" sz="2400">
                <a:cs typeface="Tahoma" panose="020B0604030504040204" pitchFamily="34" charset="0"/>
              </a:rPr>
              <a:t>üller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cs typeface="Tahoma" panose="020B0604030504040204" pitchFamily="34" charset="0"/>
              </a:rPr>
              <a:t>Superconductivity near 30 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1987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Superconductivity at 96 K and 105 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Current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More materials and more applications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4585F21-82BA-4CEC-8FCB-EB4CCBD711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Superconductor, final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FCB3092-9172-443B-B675-BE5141CB660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Good conductors do not necessarily exhibit superconductivity</a:t>
            </a:r>
          </a:p>
          <a:p>
            <a:pPr eaLnBrk="1" hangingPunct="1"/>
            <a:r>
              <a:rPr lang="en-US" altLang="en-US" sz="2800"/>
              <a:t>One application is superconducting magnets</a:t>
            </a:r>
          </a:p>
          <a:p>
            <a:pPr eaLnBrk="1" hangingPunct="1"/>
            <a:endParaRPr lang="en-US" altLang="en-US" sz="2800"/>
          </a:p>
        </p:txBody>
      </p:sp>
      <p:graphicFrame>
        <p:nvGraphicFramePr>
          <p:cNvPr id="26628" name="Object 6">
            <a:extLst>
              <a:ext uri="{FF2B5EF4-FFF2-40B4-BE49-F238E27FC236}">
                <a16:creationId xmlns:a16="http://schemas.microsoft.com/office/drawing/2014/main" id="{AFF2AC39-A994-4B7E-B02B-785B7771E8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99050" y="2032000"/>
          <a:ext cx="358775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Photo Editor Photo" r:id="rId3" imgW="6380952" imgH="7228571" progId="MSPhotoEd.3">
                  <p:embed/>
                </p:oleObj>
              </mc:Choice>
              <mc:Fallback>
                <p:oleObj name="Photo Editor Photo" r:id="rId3" imgW="6380952" imgH="7228571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050" y="2032000"/>
                        <a:ext cx="358775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62705D6-5668-4EAF-8FD1-8C0341F835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Electrical Energy and Power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7A42851-4F9D-492D-AE7A-BA2230F5C7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In a circuit, as a charge moves through the battery, the electrical potential energy of the system is increased by </a:t>
            </a:r>
            <a:r>
              <a:rPr lang="en-US" altLang="en-US" sz="2800">
                <a:cs typeface="Tahoma" panose="020B0604030504040204" pitchFamily="34" charset="0"/>
              </a:rPr>
              <a:t>ΔQΔV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The chemical potential energy of the battery decreases by the same amount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As the charge moves through a resistor, it loses this potential energy during collisions with atoms in the resistor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The temperature of the resistor will increase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156B7F3-03C8-49BA-A6D0-09BC82977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Energy Transfer in the Circuit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B8D6B23-309E-476C-8085-DB07416C272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Consider the circuit shown</a:t>
            </a:r>
          </a:p>
          <a:p>
            <a:pPr eaLnBrk="1" hangingPunct="1"/>
            <a:r>
              <a:rPr lang="en-US" altLang="en-US" sz="2800"/>
              <a:t>Imagine a quantity of positive charge, </a:t>
            </a:r>
            <a:r>
              <a:rPr lang="en-US" altLang="en-US" sz="2800">
                <a:latin typeface="Symbol" panose="05050102010706020507" pitchFamily="18" charset="2"/>
              </a:rPr>
              <a:t>D</a:t>
            </a:r>
            <a:r>
              <a:rPr lang="en-US" altLang="en-US" sz="2800"/>
              <a:t>Q, moving around the circuit from point A back to point A</a:t>
            </a:r>
          </a:p>
        </p:txBody>
      </p:sp>
      <p:graphicFrame>
        <p:nvGraphicFramePr>
          <p:cNvPr id="28676" name="Object 6">
            <a:extLst>
              <a:ext uri="{FF2B5EF4-FFF2-40B4-BE49-F238E27FC236}">
                <a16:creationId xmlns:a16="http://schemas.microsoft.com/office/drawing/2014/main" id="{1AA0CBA5-2E91-4AFB-B600-01FF28BEE6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1981200"/>
          <a:ext cx="3697288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Photo Editor Photo" r:id="rId3" imgW="5942857" imgH="7228571" progId="MSPhotoEd.3">
                  <p:embed/>
                </p:oleObj>
              </mc:Choice>
              <mc:Fallback>
                <p:oleObj name="Photo Editor Photo" r:id="rId3" imgW="5942857" imgH="7228571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981200"/>
                        <a:ext cx="3697288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654EF8BA-9573-4700-B565-55FFA65B2F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Energy Transfer in the Circuit, cont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4D5DEF5-1B3A-489D-9F21-721080955C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Point A is the reference point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It is grounded and its potential is taken to be zero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As the charge moves through the battery from A to B, the potential energy of the system increases by </a:t>
            </a:r>
            <a:r>
              <a:rPr lang="en-US" altLang="en-US">
                <a:latin typeface="Symbol" panose="05050102010706020507" pitchFamily="18" charset="2"/>
              </a:rPr>
              <a:t>D</a:t>
            </a:r>
            <a:r>
              <a:rPr lang="en-US" altLang="en-US"/>
              <a:t>Q</a:t>
            </a:r>
            <a:r>
              <a:rPr lang="en-US" altLang="en-US">
                <a:latin typeface="Symbol" panose="05050102010706020507" pitchFamily="18" charset="2"/>
              </a:rPr>
              <a:t>D</a:t>
            </a:r>
            <a:r>
              <a:rPr lang="en-US" altLang="en-US"/>
              <a:t>V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The chemical energy of the battery decreases by the same amount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BA08B09-6297-4919-85E3-986643106D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Energy Transfer in the Circuit, final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843CF9B-4C93-4372-91EC-3C90ABF58D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As the charge moves through the resistor, from C to D, it loses energy in collisions with the atoms of the resistor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energy is transferred to internal energy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When the charge returns to A, the net result is that some chemical energy of the battery has been delivered to the resistor and caused its temperature to rise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F838CAF-8B62-45BB-A374-B7AEFA029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Electrical Energy and Power, cont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AD81E16-4293-4A5B-8733-98C5201534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rate at which the energy is lost is the power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From Ohm’s Law, alternate forms of power are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aphicFrame>
        <p:nvGraphicFramePr>
          <p:cNvPr id="31748" name="Object 4">
            <a:extLst>
              <a:ext uri="{FF2B5EF4-FFF2-40B4-BE49-F238E27FC236}">
                <a16:creationId xmlns:a16="http://schemas.microsoft.com/office/drawing/2014/main" id="{5F8E95A4-7778-45FD-AC14-407083AFF1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51063" y="3106738"/>
          <a:ext cx="362267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Equation" r:id="rId3" imgW="1295446" imgH="400042" progId="Equation.DSMT4">
                  <p:embed/>
                </p:oleObj>
              </mc:Choice>
              <mc:Fallback>
                <p:oleObj name="Equation" r:id="rId3" imgW="1295446" imgH="40004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63" y="3106738"/>
                        <a:ext cx="3622675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>
            <a:extLst>
              <a:ext uri="{FF2B5EF4-FFF2-40B4-BE49-F238E27FC236}">
                <a16:creationId xmlns:a16="http://schemas.microsoft.com/office/drawing/2014/main" id="{316C8DCA-A715-4E3B-95C0-48E21B7B45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7438" y="5257800"/>
          <a:ext cx="3159125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Equation" r:id="rId5" imgW="1085972" imgH="409489" progId="Equation.DSMT4">
                  <p:embed/>
                </p:oleObj>
              </mc:Choice>
              <mc:Fallback>
                <p:oleObj name="Equation" r:id="rId5" imgW="1085972" imgH="40948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5257800"/>
                        <a:ext cx="3159125" cy="121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CE5E402-ED11-4517-9D91-4BFE0E6018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Electric Current, cont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826AA70-0E52-4253-9828-2C84D18D3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The direction of the current is the direction positive charge would flow</a:t>
            </a:r>
          </a:p>
          <a:p>
            <a:pPr lvl="1" eaLnBrk="1" hangingPunct="1"/>
            <a:r>
              <a:rPr lang="en-US" altLang="en-US" sz="2400"/>
              <a:t>This is known as </a:t>
            </a:r>
            <a:r>
              <a:rPr lang="en-US" altLang="en-US" sz="2400" i="1"/>
              <a:t>conventional current direction</a:t>
            </a:r>
            <a:endParaRPr lang="en-US" altLang="en-US" sz="2400"/>
          </a:p>
          <a:p>
            <a:pPr lvl="2" eaLnBrk="1" hangingPunct="1"/>
            <a:r>
              <a:rPr lang="en-US" altLang="en-US" sz="2000"/>
              <a:t>In a common conductor, such as copper, the current is due to the motion of the negatively charged electrons</a:t>
            </a:r>
          </a:p>
          <a:p>
            <a:pPr eaLnBrk="1" hangingPunct="1"/>
            <a:r>
              <a:rPr lang="en-US" altLang="en-US" sz="2800"/>
              <a:t>It is common to refer to a moving charge as a mobile </a:t>
            </a:r>
            <a:r>
              <a:rPr lang="en-US" altLang="en-US" sz="2800" i="1"/>
              <a:t>charge carrier</a:t>
            </a:r>
            <a:endParaRPr lang="en-US" altLang="en-US" sz="2800"/>
          </a:p>
          <a:p>
            <a:pPr lvl="1" eaLnBrk="1" hangingPunct="1"/>
            <a:r>
              <a:rPr lang="en-US" altLang="en-US" sz="2400"/>
              <a:t>A charge carrier can be positive or negative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486979F-F51B-4025-BD07-1FBC1498F8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Electrical Energy and Power, final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2A69276-B068-47CD-84A9-E456E9A352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The SI unit of power is Watt (W)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 must be in Amperes, R in ohms</a:t>
            </a:r>
            <a:r>
              <a:rPr lang="en-US" altLang="en-US">
                <a:cs typeface="Tahoma" panose="020B0604030504040204" pitchFamily="34" charset="0"/>
              </a:rPr>
              <a:t> and </a:t>
            </a:r>
            <a:r>
              <a:rPr lang="en-US" altLang="en-US">
                <a:latin typeface="Symbol" panose="05050102010706020507" pitchFamily="18" charset="2"/>
                <a:cs typeface="Tahoma" panose="020B0604030504040204" pitchFamily="34" charset="0"/>
              </a:rPr>
              <a:t>D</a:t>
            </a:r>
            <a:r>
              <a:rPr lang="en-US" altLang="en-US">
                <a:cs typeface="Tahoma" panose="020B0604030504040204" pitchFamily="34" charset="0"/>
              </a:rPr>
              <a:t>V in Volts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The unit of energy used by electric companies is the </a:t>
            </a:r>
            <a:r>
              <a:rPr lang="en-US" altLang="en-US" i="1"/>
              <a:t>kilowatt-hour</a:t>
            </a: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This is defined in terms of the unit of power and the amount of time it is supplied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1 kWh = 3.60 x 10</a:t>
            </a:r>
            <a:r>
              <a:rPr lang="en-US" altLang="en-US" baseline="30000"/>
              <a:t>6</a:t>
            </a:r>
            <a:r>
              <a:rPr lang="en-US" altLang="en-US"/>
              <a:t> J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9DE8D91-EB2B-41EB-AD92-7D7F7E5213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Electrical Activity in the Heart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80C00865-5C92-40A6-A185-DFE1106084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Every action involving the body’s muscles is initiated by electrical activity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Voltage pulses cause the heart to beat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These voltage pulses are large enough to be detected by equipment attached to the skin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A34BD93-9BCD-40FB-85BC-999C96157F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Operation of the Heart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4411A9C-9343-4ABB-BE04-3EA0A308CD9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209800"/>
            <a:ext cx="5257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sinoatrial (SA) node initiates the heartbeat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electrical impulses cause the right and left artial muscles to contract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When the impulse reaches the atrioventricular (AV) node, the muscles of the atria begin to relax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ventricles relax and the cycle repeats</a:t>
            </a:r>
          </a:p>
        </p:txBody>
      </p:sp>
      <p:pic>
        <p:nvPicPr>
          <p:cNvPr id="34820" name="Picture 5" descr="Fig 17-13">
            <a:extLst>
              <a:ext uri="{FF2B5EF4-FFF2-40B4-BE49-F238E27FC236}">
                <a16:creationId xmlns:a16="http://schemas.microsoft.com/office/drawing/2014/main" id="{056120C4-9568-4257-B1F1-F097F698C9A1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4838" y="2017713"/>
            <a:ext cx="27305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DE53A72-7AC7-4253-98C7-8C27CA2F4A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Electrocardiogram (EKG)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C02DA82-04F8-4849-9013-E4AD797FB37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017713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A normal EKG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P occurs just before the atria begin to contract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QRS pulse occurs in the ventricles just before they contract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T pulse occurs when the cells in the ventricles begin to recover</a:t>
            </a:r>
          </a:p>
        </p:txBody>
      </p:sp>
      <p:graphicFrame>
        <p:nvGraphicFramePr>
          <p:cNvPr id="35844" name="Object 9">
            <a:extLst>
              <a:ext uri="{FF2B5EF4-FFF2-40B4-BE49-F238E27FC236}">
                <a16:creationId xmlns:a16="http://schemas.microsoft.com/office/drawing/2014/main" id="{E4363741-7934-43EC-BEE2-73E75D4DD0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2260600"/>
          <a:ext cx="419735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Photo Editor Photo" r:id="rId3" imgW="7466667" imgH="7228571" progId="MSPhotoEd.3">
                  <p:embed/>
                </p:oleObj>
              </mc:Choice>
              <mc:Fallback>
                <p:oleObj name="Photo Editor Photo" r:id="rId3" imgW="7466667" imgH="7228571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260600"/>
                        <a:ext cx="419735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3A6C3E3-0CED-4C71-BA71-4066FD4D13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Abnormal EKG, 1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1CA1040B-65E6-46B9-88B2-DEB25D38678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n-US" sz="2800"/>
              <a:t>The QRS portion is wider than normal</a:t>
            </a:r>
          </a:p>
          <a:p>
            <a:pPr eaLnBrk="1" hangingPunct="1"/>
            <a:r>
              <a:rPr lang="en-US" altLang="en-US" sz="2800"/>
              <a:t>This indicates the possibility of an enlarged heart</a:t>
            </a:r>
          </a:p>
        </p:txBody>
      </p:sp>
      <p:graphicFrame>
        <p:nvGraphicFramePr>
          <p:cNvPr id="36868" name="Object 9">
            <a:extLst>
              <a:ext uri="{FF2B5EF4-FFF2-40B4-BE49-F238E27FC236}">
                <a16:creationId xmlns:a16="http://schemas.microsoft.com/office/drawing/2014/main" id="{B6BB9201-F607-42BC-AD75-A5DE78583B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5800" y="2108200"/>
          <a:ext cx="435451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Photo Editor Photo" r:id="rId3" imgW="7744906" imgH="7228571" progId="MSPhotoEd.3">
                  <p:embed/>
                </p:oleObj>
              </mc:Choice>
              <mc:Fallback>
                <p:oleObj name="Photo Editor Photo" r:id="rId3" imgW="7744906" imgH="7228571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108200"/>
                        <a:ext cx="4354513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40081C9-D152-4AC0-996C-6D30D87CDA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Abnormal EKG, 2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53DE136-6953-4DA5-AC12-620DC203462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182688" y="4532313"/>
            <a:ext cx="77724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There is no constant relationship between P and QRS pulse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This suggests a blockage in the electrical conduction path between the SA and the AV nodes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This leads to inefficient heart pumping</a:t>
            </a:r>
          </a:p>
        </p:txBody>
      </p:sp>
      <p:graphicFrame>
        <p:nvGraphicFramePr>
          <p:cNvPr id="37892" name="Object 10">
            <a:extLst>
              <a:ext uri="{FF2B5EF4-FFF2-40B4-BE49-F238E27FC236}">
                <a16:creationId xmlns:a16="http://schemas.microsoft.com/office/drawing/2014/main" id="{478CD016-D259-4BCF-BBD3-345D5B3691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816100"/>
          <a:ext cx="6096000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name="Photo Editor Photo" r:id="rId3" imgW="9523810" imgH="4304762" progId="MSPhotoEd.3">
                  <p:embed/>
                </p:oleObj>
              </mc:Choice>
              <mc:Fallback>
                <p:oleObj name="Photo Editor Photo" r:id="rId3" imgW="9523810" imgH="4304762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816100"/>
                        <a:ext cx="6096000" cy="275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8DAC168A-ABF8-4C97-B8FA-A1E00A99B6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Abnormal EKG, 3</a:t>
            </a:r>
          </a:p>
        </p:txBody>
      </p:sp>
      <p:sp>
        <p:nvSpPr>
          <p:cNvPr id="38915" name="Rectangle 4">
            <a:extLst>
              <a:ext uri="{FF2B5EF4-FFF2-40B4-BE49-F238E27FC236}">
                <a16:creationId xmlns:a16="http://schemas.microsoft.com/office/drawing/2014/main" id="{931F33A5-CA24-4A4F-8F33-D1B7F1203D7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No P pulse and an irregular spacing between the QRS pulses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Symptomatic of irregular atrial contraction, called </a:t>
            </a:r>
            <a:r>
              <a:rPr lang="en-US" altLang="en-US" sz="2400" i="1"/>
              <a:t>fibrillation</a:t>
            </a: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atrial and ventricular contraction are irregular</a:t>
            </a:r>
          </a:p>
        </p:txBody>
      </p:sp>
      <p:graphicFrame>
        <p:nvGraphicFramePr>
          <p:cNvPr id="38916" name="Object 8">
            <a:extLst>
              <a:ext uri="{FF2B5EF4-FFF2-40B4-BE49-F238E27FC236}">
                <a16:creationId xmlns:a16="http://schemas.microsoft.com/office/drawing/2014/main" id="{51F5D08A-1B6F-4B32-B2FA-FA4FE5184D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2141538"/>
          <a:ext cx="7620000" cy="189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name="Photo Editor Photo" r:id="rId3" imgW="9523810" imgH="2371429" progId="MSPhotoEd.3">
                  <p:embed/>
                </p:oleObj>
              </mc:Choice>
              <mc:Fallback>
                <p:oleObj name="Photo Editor Photo" r:id="rId3" imgW="9523810" imgH="2371429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141538"/>
                        <a:ext cx="7620000" cy="189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CD2D7DE-465B-4291-B753-4F6EC6CA7D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Implanted Cardioverter Defibrillator (ICD)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3B93DD3-8EEC-4364-93F7-70BE84E2284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1336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n-US" sz="2400"/>
              <a:t>Devices that can monitor, record and logically process heart signals</a:t>
            </a:r>
          </a:p>
          <a:p>
            <a:pPr eaLnBrk="1" hangingPunct="1"/>
            <a:r>
              <a:rPr lang="en-US" altLang="en-US" sz="2400"/>
              <a:t>Then supply different corrective signals to hearts that are not beating correctly</a:t>
            </a:r>
          </a:p>
        </p:txBody>
      </p:sp>
      <p:graphicFrame>
        <p:nvGraphicFramePr>
          <p:cNvPr id="39940" name="Object 9">
            <a:extLst>
              <a:ext uri="{FF2B5EF4-FFF2-40B4-BE49-F238E27FC236}">
                <a16:creationId xmlns:a16="http://schemas.microsoft.com/office/drawing/2014/main" id="{AA738B31-6275-407D-B1FF-A43A3BAC29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2184400"/>
          <a:ext cx="433705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Photo Editor Photo" r:id="rId3" imgW="9523810" imgH="8923810" progId="MSPhotoEd.3">
                  <p:embed/>
                </p:oleObj>
              </mc:Choice>
              <mc:Fallback>
                <p:oleObj name="Photo Editor Photo" r:id="rId3" imgW="9523810" imgH="8923810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184400"/>
                        <a:ext cx="433705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3F83DD1-6370-4FEE-81D1-B5A8DB53F4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Functions of an ICD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8D737208-A9B2-45CB-AA56-6FB8AD2633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Monitor artrial and ventricular chambers</a:t>
            </a:r>
          </a:p>
          <a:p>
            <a:pPr lvl="1" eaLnBrk="1" hangingPunct="1"/>
            <a:r>
              <a:rPr lang="en-US" altLang="en-US"/>
              <a:t>Differentiate between arrhythmias</a:t>
            </a:r>
          </a:p>
          <a:p>
            <a:pPr eaLnBrk="1" hangingPunct="1"/>
            <a:r>
              <a:rPr lang="en-US" altLang="en-US"/>
              <a:t>Store heart signals for read out by a physician</a:t>
            </a:r>
          </a:p>
          <a:p>
            <a:pPr eaLnBrk="1" hangingPunct="1"/>
            <a:r>
              <a:rPr lang="en-US" altLang="en-US"/>
              <a:t>Easily reprogrammed by an external magnet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543A5B58-9BB2-4ACB-BB5C-35762D8B1F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More Functions of an ICD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24E792B3-66FD-4AA4-A573-89F311549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Perform signal analysis and comparison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Supply repetitive pacing signals to speed up or show down a malfunctioning heart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Adjust the number of pacing pulses per minute to match patient’s activity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20889A4C-003C-4E20-A526-3673EBF38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Current and Drift Speed</a:t>
            </a:r>
          </a:p>
        </p:txBody>
      </p:sp>
      <p:sp>
        <p:nvSpPr>
          <p:cNvPr id="6147" name="Rectangle 1027">
            <a:extLst>
              <a:ext uri="{FF2B5EF4-FFF2-40B4-BE49-F238E27FC236}">
                <a16:creationId xmlns:a16="http://schemas.microsoft.com/office/drawing/2014/main" id="{188C5E0F-42FE-47B1-94DF-EEB757E85CF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098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n-US" sz="2400"/>
              <a:t>Charged particles move through a conductor of cross-sectional area A</a:t>
            </a:r>
          </a:p>
          <a:p>
            <a:pPr eaLnBrk="1" hangingPunct="1"/>
            <a:r>
              <a:rPr lang="en-US" altLang="en-US" sz="2400"/>
              <a:t>n is the number of charge carriers per unit volume</a:t>
            </a:r>
          </a:p>
          <a:p>
            <a:pPr eaLnBrk="1" hangingPunct="1"/>
            <a:r>
              <a:rPr lang="en-US" altLang="en-US" sz="2400"/>
              <a:t>n A </a:t>
            </a:r>
            <a:r>
              <a:rPr lang="en-US" altLang="en-US" sz="2400">
                <a:cs typeface="Tahoma" panose="020B0604030504040204" pitchFamily="34" charset="0"/>
              </a:rPr>
              <a:t>Δx is the total number of charge carriers</a:t>
            </a:r>
            <a:endParaRPr lang="en-US" altLang="en-US" sz="2400"/>
          </a:p>
        </p:txBody>
      </p:sp>
      <p:graphicFrame>
        <p:nvGraphicFramePr>
          <p:cNvPr id="6148" name="Object 1031">
            <a:extLst>
              <a:ext uri="{FF2B5EF4-FFF2-40B4-BE49-F238E27FC236}">
                <a16:creationId xmlns:a16="http://schemas.microsoft.com/office/drawing/2014/main" id="{EA4222EF-6E89-403A-8829-CD3DD69CD3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2292350"/>
          <a:ext cx="4724400" cy="365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Photo Editor Photo" r:id="rId3" imgW="9523810" imgH="7361905" progId="MSPhotoEd.3">
                  <p:embed/>
                </p:oleObj>
              </mc:Choice>
              <mc:Fallback>
                <p:oleObj name="Photo Editor Photo" r:id="rId3" imgW="9523810" imgH="7361905" progId="MSPhotoEd.3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292350"/>
                        <a:ext cx="4724400" cy="365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57EA102-FECA-4B56-AFEC-18E4255902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Current and Drift Speed, cont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A8E6B43-592C-4551-A9F4-8419200129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The total charge is the number of carriers times the charge per carrier, q</a:t>
            </a:r>
          </a:p>
          <a:p>
            <a:pPr lvl="1" eaLnBrk="1" hangingPunct="1"/>
            <a:r>
              <a:rPr lang="en-US" altLang="en-US" sz="2400">
                <a:cs typeface="Tahoma" panose="020B0604030504040204" pitchFamily="34" charset="0"/>
              </a:rPr>
              <a:t>Δ</a:t>
            </a:r>
            <a:r>
              <a:rPr lang="en-US" altLang="en-US" sz="2400"/>
              <a:t>Q = (n A </a:t>
            </a:r>
            <a:r>
              <a:rPr lang="en-US" altLang="en-US" sz="2400">
                <a:cs typeface="Tahoma" panose="020B0604030504040204" pitchFamily="34" charset="0"/>
              </a:rPr>
              <a:t>Δx) q</a:t>
            </a:r>
          </a:p>
          <a:p>
            <a:pPr eaLnBrk="1" hangingPunct="1"/>
            <a:r>
              <a:rPr lang="en-US" altLang="en-US" sz="2800"/>
              <a:t>The drift speed, v</a:t>
            </a:r>
            <a:r>
              <a:rPr lang="en-US" altLang="en-US" sz="2800" baseline="-25000"/>
              <a:t>d</a:t>
            </a:r>
            <a:r>
              <a:rPr lang="en-US" altLang="en-US" sz="2800"/>
              <a:t>, is the speed at which the carriers move</a:t>
            </a:r>
          </a:p>
          <a:p>
            <a:pPr lvl="1" eaLnBrk="1" hangingPunct="1"/>
            <a:r>
              <a:rPr lang="en-US" altLang="en-US" sz="2400"/>
              <a:t>v</a:t>
            </a:r>
            <a:r>
              <a:rPr lang="en-US" altLang="en-US" sz="2400" baseline="-25000"/>
              <a:t>d</a:t>
            </a:r>
            <a:r>
              <a:rPr lang="en-US" altLang="en-US" sz="2400"/>
              <a:t> = </a:t>
            </a:r>
            <a:r>
              <a:rPr lang="en-US" altLang="en-US" sz="2400">
                <a:cs typeface="Tahoma" panose="020B0604030504040204" pitchFamily="34" charset="0"/>
              </a:rPr>
              <a:t>Δx/ Δt</a:t>
            </a:r>
            <a:endParaRPr lang="en-US" altLang="en-US" sz="2400"/>
          </a:p>
          <a:p>
            <a:pPr eaLnBrk="1" hangingPunct="1"/>
            <a:r>
              <a:rPr lang="en-US" altLang="en-US" sz="2800"/>
              <a:t>Rewritten: </a:t>
            </a:r>
            <a:r>
              <a:rPr lang="en-US" altLang="en-US" sz="2800">
                <a:cs typeface="Tahoma" panose="020B0604030504040204" pitchFamily="34" charset="0"/>
              </a:rPr>
              <a:t>Δ</a:t>
            </a:r>
            <a:r>
              <a:rPr lang="en-US" altLang="en-US" sz="2800"/>
              <a:t>Q = (n A </a:t>
            </a:r>
            <a:r>
              <a:rPr lang="en-US" altLang="en-US" sz="2800">
                <a:cs typeface="Tahoma" panose="020B0604030504040204" pitchFamily="34" charset="0"/>
              </a:rPr>
              <a:t>v</a:t>
            </a:r>
            <a:r>
              <a:rPr lang="en-US" altLang="en-US" sz="2800" baseline="-25000">
                <a:cs typeface="Tahoma" panose="020B0604030504040204" pitchFamily="34" charset="0"/>
              </a:rPr>
              <a:t>d</a:t>
            </a:r>
            <a:r>
              <a:rPr lang="en-US" altLang="en-US" sz="2800">
                <a:cs typeface="Tahoma" panose="020B0604030504040204" pitchFamily="34" charset="0"/>
              </a:rPr>
              <a:t> Δt) q</a:t>
            </a:r>
          </a:p>
          <a:p>
            <a:pPr eaLnBrk="1" hangingPunct="1"/>
            <a:r>
              <a:rPr lang="en-US" altLang="en-US" sz="2800"/>
              <a:t>Finally, current, I = </a:t>
            </a:r>
            <a:r>
              <a:rPr lang="en-US" altLang="en-US" sz="2800">
                <a:cs typeface="Tahoma" panose="020B0604030504040204" pitchFamily="34" charset="0"/>
              </a:rPr>
              <a:t>ΔQ/Δt = nqv</a:t>
            </a:r>
            <a:r>
              <a:rPr lang="en-US" altLang="en-US" sz="2800" baseline="-25000">
                <a:cs typeface="Tahoma" panose="020B0604030504040204" pitchFamily="34" charset="0"/>
              </a:rPr>
              <a:t>d</a:t>
            </a:r>
            <a:r>
              <a:rPr lang="en-US" altLang="en-US" sz="2800">
                <a:cs typeface="Tahoma" panose="020B0604030504040204" pitchFamily="34" charset="0"/>
              </a:rPr>
              <a:t>A</a:t>
            </a:r>
            <a:endParaRPr lang="en-US" altLang="en-US" sz="2800"/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47A9461-B43C-45CE-9BA5-BE23B3F8B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Current and Drift Speed, final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E4A8857-2BD5-4BD2-B5F3-36A3304DB5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If the conductor is isolated, the electrons undergo random motion</a:t>
            </a:r>
          </a:p>
          <a:p>
            <a:pPr eaLnBrk="1" hangingPunct="1"/>
            <a:r>
              <a:rPr lang="en-US" altLang="en-US"/>
              <a:t>When an electric field is set up in the conductor, it creates an electric force on the electrons and hence a current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1D852BA-4380-4A38-8147-11CB98E68F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Charge Carrier Motion in a Conductor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5ADF619-9441-4456-BE04-A7D947E94C7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zig-zag black line represents the motion of charge carrier in a conductor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The net drift speed is small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sharp changes in direction are due to collisions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net motion of electrons is opposite the direction of the electric field</a:t>
            </a:r>
          </a:p>
        </p:txBody>
      </p:sp>
      <p:graphicFrame>
        <p:nvGraphicFramePr>
          <p:cNvPr id="9220" name="Object 8">
            <a:extLst>
              <a:ext uri="{FF2B5EF4-FFF2-40B4-BE49-F238E27FC236}">
                <a16:creationId xmlns:a16="http://schemas.microsoft.com/office/drawing/2014/main" id="{C6E42EE5-4646-4045-88B6-0BCF7D7B92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3400" y="2208213"/>
          <a:ext cx="4724400" cy="335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Photo Editor Photo" r:id="rId3" imgW="9523810" imgH="6761905" progId="MSPhotoEd.3">
                  <p:embed/>
                </p:oleObj>
              </mc:Choice>
              <mc:Fallback>
                <p:oleObj name="Photo Editor Photo" r:id="rId3" imgW="9523810" imgH="6761905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208213"/>
                        <a:ext cx="4724400" cy="335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44FE619-B22C-4B8D-8CF2-E4EEA195CA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Electrons in a Circuit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1FBE04F-D13A-4A4E-8747-6D2F474AE2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The drift speed is much smaller than the average speed between collisions</a:t>
            </a:r>
          </a:p>
          <a:p>
            <a:pPr eaLnBrk="1" hangingPunct="1"/>
            <a:r>
              <a:rPr lang="en-US" altLang="en-US" sz="2800"/>
              <a:t>When a circuit is completed, the electric field travels with a speed close to the speed of light</a:t>
            </a:r>
          </a:p>
          <a:p>
            <a:pPr eaLnBrk="1" hangingPunct="1"/>
            <a:r>
              <a:rPr lang="en-US" altLang="en-US" sz="2800"/>
              <a:t>Although the drift speed is on the order of 10</a:t>
            </a:r>
            <a:r>
              <a:rPr lang="en-US" altLang="en-US" sz="2800" baseline="30000"/>
              <a:t>-4</a:t>
            </a:r>
            <a:r>
              <a:rPr lang="en-US" altLang="en-US" sz="2800"/>
              <a:t> m/s the effect of the electric field is felt on the order of 10</a:t>
            </a:r>
            <a:r>
              <a:rPr lang="en-US" altLang="en-US" sz="2800" baseline="30000"/>
              <a:t>8</a:t>
            </a:r>
            <a:r>
              <a:rPr lang="en-US" altLang="en-US" sz="2800"/>
              <a:t> m/s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5DF4C0D-F0BC-43F7-8BFE-22567AFCE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Meters in a Circuit – Ammeter </a:t>
            </a:r>
          </a:p>
        </p:txBody>
      </p:sp>
      <p:pic>
        <p:nvPicPr>
          <p:cNvPr id="11267" name="Picture 6" descr="Fig 17-05">
            <a:extLst>
              <a:ext uri="{FF2B5EF4-FFF2-40B4-BE49-F238E27FC236}">
                <a16:creationId xmlns:a16="http://schemas.microsoft.com/office/drawing/2014/main" id="{6D0780C4-B9A6-49F4-AA95-EF74535F851C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905000"/>
            <a:ext cx="59436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3">
            <a:extLst>
              <a:ext uri="{FF2B5EF4-FFF2-40B4-BE49-F238E27FC236}">
                <a16:creationId xmlns:a16="http://schemas.microsoft.com/office/drawing/2014/main" id="{490FC529-77CA-47E1-81D5-93FEA389739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724400"/>
            <a:ext cx="7772400" cy="1828800"/>
          </a:xfrm>
        </p:spPr>
        <p:txBody>
          <a:bodyPr/>
          <a:lstStyle/>
          <a:p>
            <a:pPr eaLnBrk="1" hangingPunct="1"/>
            <a:r>
              <a:rPr lang="en-US" altLang="en-US" sz="2800"/>
              <a:t>An ammeter is used to measure current</a:t>
            </a:r>
          </a:p>
          <a:p>
            <a:pPr lvl="1" eaLnBrk="1" hangingPunct="1"/>
            <a:r>
              <a:rPr lang="en-US" altLang="en-US" sz="2400"/>
              <a:t>In line with the bulb, all the charge passing through the bulb also must pass through the meter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486</TotalTime>
  <Words>1562</Words>
  <Application>Microsoft Office PowerPoint</Application>
  <PresentationFormat>On-screen Show (4:3)</PresentationFormat>
  <Paragraphs>179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Tahoma</vt:lpstr>
      <vt:lpstr>Arial</vt:lpstr>
      <vt:lpstr>Verdana</vt:lpstr>
      <vt:lpstr>Wingdings</vt:lpstr>
      <vt:lpstr>Calibri</vt:lpstr>
      <vt:lpstr>Symbol</vt:lpstr>
      <vt:lpstr>Blends</vt:lpstr>
      <vt:lpstr>MathType 5.0 Equation</vt:lpstr>
      <vt:lpstr>Microsoft Photo Editor 3.0 Photo</vt:lpstr>
      <vt:lpstr>Microsoft Equation 3.0</vt:lpstr>
      <vt:lpstr>Chapter 17</vt:lpstr>
      <vt:lpstr>Electric Current</vt:lpstr>
      <vt:lpstr>Electric Current, cont</vt:lpstr>
      <vt:lpstr>Current and Drift Speed</vt:lpstr>
      <vt:lpstr>Current and Drift Speed, cont</vt:lpstr>
      <vt:lpstr>Current and Drift Speed, final</vt:lpstr>
      <vt:lpstr>Charge Carrier Motion in a Conductor</vt:lpstr>
      <vt:lpstr>Electrons in a Circuit</vt:lpstr>
      <vt:lpstr>Meters in a Circuit – Ammeter </vt:lpstr>
      <vt:lpstr>Meters in a Circuit – Voltmeter </vt:lpstr>
      <vt:lpstr>Resistance</vt:lpstr>
      <vt:lpstr>Resistance, cont</vt:lpstr>
      <vt:lpstr>Georg Simon Ohm</vt:lpstr>
      <vt:lpstr>Ohm’s Law</vt:lpstr>
      <vt:lpstr>Ohm’s Law, cont</vt:lpstr>
      <vt:lpstr>Ohm’s Law, final</vt:lpstr>
      <vt:lpstr>Resistivity</vt:lpstr>
      <vt:lpstr>Temperature Variation of Resistivity</vt:lpstr>
      <vt:lpstr>Temperature Variation of Resistivity, cont</vt:lpstr>
      <vt:lpstr>Temperature Variation of Resistance</vt:lpstr>
      <vt:lpstr>Superconductors</vt:lpstr>
      <vt:lpstr>Superconductors, cont</vt:lpstr>
      <vt:lpstr>Superconductor Timeline</vt:lpstr>
      <vt:lpstr>Superconductor, final</vt:lpstr>
      <vt:lpstr>Electrical Energy and Power</vt:lpstr>
      <vt:lpstr>Energy Transfer in the Circuit</vt:lpstr>
      <vt:lpstr>Energy Transfer in the Circuit, cont</vt:lpstr>
      <vt:lpstr>Energy Transfer in the Circuit, final</vt:lpstr>
      <vt:lpstr>Electrical Energy and Power, cont</vt:lpstr>
      <vt:lpstr>Electrical Energy and Power, final</vt:lpstr>
      <vt:lpstr>Electrical Activity in the Heart</vt:lpstr>
      <vt:lpstr>Operation of the Heart</vt:lpstr>
      <vt:lpstr>Electrocardiogram (EKG)</vt:lpstr>
      <vt:lpstr>Abnormal EKG, 1</vt:lpstr>
      <vt:lpstr>Abnormal EKG, 2</vt:lpstr>
      <vt:lpstr>Abnormal EKG, 3</vt:lpstr>
      <vt:lpstr>Implanted Cardioverter Defibrillator (ICD)</vt:lpstr>
      <vt:lpstr>Functions of an ICD</vt:lpstr>
      <vt:lpstr>More Functions of an ICD</vt:lpstr>
    </vt:vector>
  </TitlesOfParts>
  <Company>Next Step Program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</dc:title>
  <dc:creator>Brooks/Cole</dc:creator>
  <cp:lastModifiedBy>Richard Malik</cp:lastModifiedBy>
  <cp:revision>26</cp:revision>
  <dcterms:created xsi:type="dcterms:W3CDTF">2002-09-15T21:18:31Z</dcterms:created>
  <dcterms:modified xsi:type="dcterms:W3CDTF">2017-09-21T19:34:38Z</dcterms:modified>
</cp:coreProperties>
</file>