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300" r:id="rId7"/>
    <p:sldId id="261" r:id="rId8"/>
    <p:sldId id="262" r:id="rId9"/>
    <p:sldId id="263" r:id="rId10"/>
    <p:sldId id="264" r:id="rId11"/>
    <p:sldId id="291" r:id="rId12"/>
    <p:sldId id="267" r:id="rId13"/>
    <p:sldId id="266" r:id="rId14"/>
    <p:sldId id="272" r:id="rId15"/>
    <p:sldId id="273" r:id="rId16"/>
    <p:sldId id="274" r:id="rId17"/>
    <p:sldId id="275" r:id="rId18"/>
    <p:sldId id="277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302" r:id="rId27"/>
    <p:sldId id="28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491" autoAdjust="0"/>
    <p:restoredTop sz="94660"/>
  </p:normalViewPr>
  <p:slideViewPr>
    <p:cSldViewPr>
      <p:cViewPr varScale="1">
        <p:scale>
          <a:sx n="76" d="100"/>
          <a:sy n="76" d="100"/>
        </p:scale>
        <p:origin x="18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ED3CAB8-336C-45AA-BA9E-BF045D5C92F2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7824F28-11F8-4C64-A41F-9D8D6FE9A5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C3F903BE-A44F-49A5-8C5A-EA5CCEBD4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65DD4AC-46F5-4322-BC22-123EB2396B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6D8B8576-5EC0-4877-B67E-4A5987D41D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79A5A6DE-9697-4199-AD0D-E2FF40696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193C9173-22AB-4CDB-A759-4B835A154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D4599FBD-9F42-4191-9D86-F7118B5DF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071EDA7-8248-449F-A5BA-ED855968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3FBA1D2F-6F8C-4C2E-BB0C-95C9EA13D0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532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32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8FE6AC62-1C20-4000-9DAD-AA233870D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E9B62DC4-97E1-498B-A019-EC09BC11E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91594E98-CE0E-491C-9666-412A931D55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FE1D581-A235-47A7-89F4-AA283AD2AF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7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0E550585-BBA4-4F76-B8A1-2E586D066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C70E1C70-343C-4FE1-8333-D1965867A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94383AE8-AACB-4704-A4E1-3C962C811C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D634C-BF5B-4D41-87A2-C7C9732DA6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30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57B67CE5-63A3-4DA7-8006-3243CA7440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15324586-0C9C-4968-B67E-B1F7E6C43C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26AE19BE-7C53-4570-9B54-ADA6B68AD5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23B42-E5E8-41B3-9103-DBAC10D0F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883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5BDECB89-A00F-40A5-90D1-A44C53C30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B28BF7E4-7F93-4746-818A-1A694CF68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0B58FCF0-AEE5-4290-99A3-1DD47028A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C7F9B-7984-45BC-94D3-EB22FA078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596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3C73E4B7-AFCF-43EE-A6BF-32B30874B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F926D261-A5CD-4FF5-A48A-7861E9EE35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12AB160E-5706-442E-A5C5-6E0961FEE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4D931-4D91-4B4C-A3E6-894FCEE20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2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9C64D9FA-38C7-4F59-A69B-78B3B04990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BECDE2AD-1400-41EF-8C2A-EC78D6B25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E5172BE3-1465-403F-BFC7-012E2AAD4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23254-24AB-4EFA-A882-6399D928FA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1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35">
            <a:extLst>
              <a:ext uri="{FF2B5EF4-FFF2-40B4-BE49-F238E27FC236}">
                <a16:creationId xmlns:a16="http://schemas.microsoft.com/office/drawing/2014/main" id="{5234EEE0-B1C3-4537-9E53-774AF0CDB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6">
            <a:extLst>
              <a:ext uri="{FF2B5EF4-FFF2-40B4-BE49-F238E27FC236}">
                <a16:creationId xmlns:a16="http://schemas.microsoft.com/office/drawing/2014/main" id="{B4243DF3-8CDD-4260-B2BE-C6A81AF4E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7">
            <a:extLst>
              <a:ext uri="{FF2B5EF4-FFF2-40B4-BE49-F238E27FC236}">
                <a16:creationId xmlns:a16="http://schemas.microsoft.com/office/drawing/2014/main" id="{22E1D870-56C4-4B48-81F2-47F7BF304C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D97B4-58AF-4FEC-BD4A-1287CB8377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11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9D2CCB29-4F61-42F4-817A-115BE4DBE1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A2A6D02E-29DF-4CE1-85CC-0AE052CCCC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36C292C2-4F09-405A-BB95-726F8AD828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48250-5FCC-4BF9-A0C6-4E8DD2585E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23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35">
            <a:extLst>
              <a:ext uri="{FF2B5EF4-FFF2-40B4-BE49-F238E27FC236}">
                <a16:creationId xmlns:a16="http://schemas.microsoft.com/office/drawing/2014/main" id="{93D4048F-357A-4B49-AF6E-13F8A705A4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36">
            <a:extLst>
              <a:ext uri="{FF2B5EF4-FFF2-40B4-BE49-F238E27FC236}">
                <a16:creationId xmlns:a16="http://schemas.microsoft.com/office/drawing/2014/main" id="{5339D9C5-C363-48FB-B4AD-72E5B8C919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037">
            <a:extLst>
              <a:ext uri="{FF2B5EF4-FFF2-40B4-BE49-F238E27FC236}">
                <a16:creationId xmlns:a16="http://schemas.microsoft.com/office/drawing/2014/main" id="{A9B879BA-9625-4239-A066-CABBFDC411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7961E-F47A-404E-A100-FDBFD0F261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18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35">
            <a:extLst>
              <a:ext uri="{FF2B5EF4-FFF2-40B4-BE49-F238E27FC236}">
                <a16:creationId xmlns:a16="http://schemas.microsoft.com/office/drawing/2014/main" id="{5D353CE7-3578-4DD2-9084-61AA353CD1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36">
            <a:extLst>
              <a:ext uri="{FF2B5EF4-FFF2-40B4-BE49-F238E27FC236}">
                <a16:creationId xmlns:a16="http://schemas.microsoft.com/office/drawing/2014/main" id="{C635558C-740F-43BE-B894-2832C965C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07DB1960-726A-45A2-8620-7A1CBC6D49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C96A4-EAA7-4571-A545-4063CA1CE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94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5">
            <a:extLst>
              <a:ext uri="{FF2B5EF4-FFF2-40B4-BE49-F238E27FC236}">
                <a16:creationId xmlns:a16="http://schemas.microsoft.com/office/drawing/2014/main" id="{667ED619-D5BA-4D93-A9FE-18C1D95D2A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36">
            <a:extLst>
              <a:ext uri="{FF2B5EF4-FFF2-40B4-BE49-F238E27FC236}">
                <a16:creationId xmlns:a16="http://schemas.microsoft.com/office/drawing/2014/main" id="{CD99B259-4DEE-433C-BB21-D170C06E7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6D5923B4-252E-4BF6-8720-DFDBDF313A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557D2-ED50-4CC0-92B7-571B854C42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05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95BF91B5-780F-4635-93C5-8E885E6C14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024B7B9E-51BB-4FA2-BA66-89020CF8C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B56DE95E-4F5A-49A1-BDA9-ED1D6D019F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08E67-37AD-4A1D-ACE9-456E03AD0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7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>
            <a:extLst>
              <a:ext uri="{FF2B5EF4-FFF2-40B4-BE49-F238E27FC236}">
                <a16:creationId xmlns:a16="http://schemas.microsoft.com/office/drawing/2014/main" id="{FD3DA0D3-098F-4D62-8652-FA7C23621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6">
            <a:extLst>
              <a:ext uri="{FF2B5EF4-FFF2-40B4-BE49-F238E27FC236}">
                <a16:creationId xmlns:a16="http://schemas.microsoft.com/office/drawing/2014/main" id="{025D0DF2-BB86-4CD2-8A99-99DC945C2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D30C76D6-97F9-49EB-80EE-FEE14A93E0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B1871-12F9-47BD-812D-03E72BC83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71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8E9ABB3C-D797-4771-BCFC-D7B31332CD1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C8C7CE46-881D-496F-91E1-19A6CF9F221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E8FC9A91-7842-4026-ACDF-011BEB74D6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9" name="Rectangle 1029">
            <a:extLst>
              <a:ext uri="{FF2B5EF4-FFF2-40B4-BE49-F238E27FC236}">
                <a16:creationId xmlns:a16="http://schemas.microsoft.com/office/drawing/2014/main" id="{DB73758C-0C53-4F20-AD73-5038E46ABF0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0" name="Rectangle 1030">
            <a:extLst>
              <a:ext uri="{FF2B5EF4-FFF2-40B4-BE49-F238E27FC236}">
                <a16:creationId xmlns:a16="http://schemas.microsoft.com/office/drawing/2014/main" id="{72A407FC-FD31-4967-8196-86C95787115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1" name="Rectangle 1031">
            <a:extLst>
              <a:ext uri="{FF2B5EF4-FFF2-40B4-BE49-F238E27FC236}">
                <a16:creationId xmlns:a16="http://schemas.microsoft.com/office/drawing/2014/main" id="{2B86BF5A-4943-42BC-B33C-1DFD654C317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2" name="Rectangle 1032">
            <a:extLst>
              <a:ext uri="{FF2B5EF4-FFF2-40B4-BE49-F238E27FC236}">
                <a16:creationId xmlns:a16="http://schemas.microsoft.com/office/drawing/2014/main" id="{B343B318-6F05-44AD-9E8F-660AFFC72E6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3" name="Rectangle 1033">
            <a:extLst>
              <a:ext uri="{FF2B5EF4-FFF2-40B4-BE49-F238E27FC236}">
                <a16:creationId xmlns:a16="http://schemas.microsoft.com/office/drawing/2014/main" id="{F0521B24-2752-4F45-A7AF-D34BF2D7B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34">
            <a:extLst>
              <a:ext uri="{FF2B5EF4-FFF2-40B4-BE49-F238E27FC236}">
                <a16:creationId xmlns:a16="http://schemas.microsoft.com/office/drawing/2014/main" id="{437FF51D-5687-46CC-8838-689CDE784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35" name="Rectangle 1035">
            <a:extLst>
              <a:ext uri="{FF2B5EF4-FFF2-40B4-BE49-F238E27FC236}">
                <a16:creationId xmlns:a16="http://schemas.microsoft.com/office/drawing/2014/main" id="{D78B5AD8-436D-44B5-81D4-C0917AA54E4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6" name="Rectangle 1036">
            <a:extLst>
              <a:ext uri="{FF2B5EF4-FFF2-40B4-BE49-F238E27FC236}">
                <a16:creationId xmlns:a16="http://schemas.microsoft.com/office/drawing/2014/main" id="{7DC46B6D-E76D-4D8C-B9F2-E8B5E495C6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7" name="Rectangle 1037">
            <a:extLst>
              <a:ext uri="{FF2B5EF4-FFF2-40B4-BE49-F238E27FC236}">
                <a16:creationId xmlns:a16="http://schemas.microsoft.com/office/drawing/2014/main" id="{8EC397B9-FF6C-403B-88DF-C3DB58D423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BE03291-BFBA-4ED4-ABA2-26875D5576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jpeg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CB1CE7-0ED6-402C-A00E-1E77BAAE65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2374900"/>
            <a:ext cx="7772400" cy="596900"/>
          </a:xfrm>
        </p:spPr>
        <p:txBody>
          <a:bodyPr/>
          <a:lstStyle/>
          <a:p>
            <a:pPr eaLnBrk="1" hangingPunct="1"/>
            <a:r>
              <a:rPr lang="en-US" altLang="en-US"/>
              <a:t>Chapter 18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EB50758-C863-4671-8ED1-B3BB7F72D6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Direct Current Circuits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A69E2C9-EE85-4F96-8321-329475686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Equivalent Resistance – Series: An Example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6948C6B4-76CA-451C-9734-8C04CD36BA1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541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Four resistors are replaced with their equivalent resistance</a:t>
            </a:r>
          </a:p>
        </p:txBody>
      </p:sp>
      <p:pic>
        <p:nvPicPr>
          <p:cNvPr id="12292" name="Picture 9" descr="1805.jpg                                                       000F0D59Casper                         BA5763D6:">
            <a:extLst>
              <a:ext uri="{FF2B5EF4-FFF2-40B4-BE49-F238E27FC236}">
                <a16:creationId xmlns:a16="http://schemas.microsoft.com/office/drawing/2014/main" id="{4FF99D87-EDDF-49B1-8B65-851BDC80B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17713"/>
            <a:ext cx="7010400" cy="339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>
            <a:extLst>
              <a:ext uri="{FF2B5EF4-FFF2-40B4-BE49-F238E27FC236}">
                <a16:creationId xmlns:a16="http://schemas.microsoft.com/office/drawing/2014/main" id="{0996ABCD-AD8E-4298-825B-AA0CB76A2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Resistors in Parallel</a:t>
            </a:r>
          </a:p>
        </p:txBody>
      </p:sp>
      <p:sp>
        <p:nvSpPr>
          <p:cNvPr id="13315" name="Rectangle 1027">
            <a:extLst>
              <a:ext uri="{FF2B5EF4-FFF2-40B4-BE49-F238E27FC236}">
                <a16:creationId xmlns:a16="http://schemas.microsoft.com/office/drawing/2014/main" id="{911D0B1D-B800-4757-9500-1B3CDA09B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potential difference across each resistor is the same because each is connected directly across the battery terminals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current, I, that enters a point must be equal to the total current leaving that point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 = I</a:t>
            </a:r>
            <a:r>
              <a:rPr lang="en-US" altLang="en-US" sz="2400" baseline="-25000"/>
              <a:t>1</a:t>
            </a:r>
            <a:r>
              <a:rPr lang="en-US" altLang="en-US" sz="2400"/>
              <a:t> + I</a:t>
            </a:r>
            <a:r>
              <a:rPr lang="en-US" altLang="en-US" sz="2400" baseline="-25000"/>
              <a:t>2</a:t>
            </a:r>
            <a:endParaRPr lang="en-US" altLang="en-US" sz="240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 currents are generally not the same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>
            <a:extLst>
              <a:ext uri="{FF2B5EF4-FFF2-40B4-BE49-F238E27FC236}">
                <a16:creationId xmlns:a16="http://schemas.microsoft.com/office/drawing/2014/main" id="{F8ECCFA5-55AC-4511-9E18-27FACEF12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Equivalent Resistance – Parallel, Example</a:t>
            </a:r>
          </a:p>
        </p:txBody>
      </p:sp>
      <p:sp>
        <p:nvSpPr>
          <p:cNvPr id="14339" name="Rectangle 1028">
            <a:extLst>
              <a:ext uri="{FF2B5EF4-FFF2-40B4-BE49-F238E27FC236}">
                <a16:creationId xmlns:a16="http://schemas.microsoft.com/office/drawing/2014/main" id="{BB2D3737-BDD1-424A-9566-F1C59F37E97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4648200"/>
            <a:ext cx="7772400" cy="198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Equivalent resistance replaces the two original resistances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i="1"/>
              <a:t>Household circuits</a:t>
            </a:r>
            <a:r>
              <a:rPr lang="en-US" altLang="en-US" sz="2400"/>
              <a:t> are wired so the electrical devices are connected in parallel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Circuit breakers may be used in series with other circuit elements for safety purposes</a:t>
            </a:r>
          </a:p>
        </p:txBody>
      </p:sp>
      <p:pic>
        <p:nvPicPr>
          <p:cNvPr id="14340" name="Picture 1032" descr=" 1806b.jpg                                                      000F0D59Casper                         BA5763D6:">
            <a:extLst>
              <a:ext uri="{FF2B5EF4-FFF2-40B4-BE49-F238E27FC236}">
                <a16:creationId xmlns:a16="http://schemas.microsoft.com/office/drawing/2014/main" id="{2921E06A-AD90-4AE1-B43D-9735542C8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1905000"/>
            <a:ext cx="2633662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033" descr=" 1806c.jpg                                                      000F0D59Casper                         BA5763D6:">
            <a:extLst>
              <a:ext uri="{FF2B5EF4-FFF2-40B4-BE49-F238E27FC236}">
                <a16:creationId xmlns:a16="http://schemas.microsoft.com/office/drawing/2014/main" id="{5A2F8698-D6E0-4DB6-AB2D-1D5E8A178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25" y="1905000"/>
            <a:ext cx="25273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97B3A35-2BF7-41E6-B96F-1797E6E4B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Equivalent Resistance – Parallel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E914588-0636-46DC-9625-65395CE2C3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4191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Equivalent Resistance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inverse of the equivalent resistance of two or more resistors connected in parallel is the algebraic sum of the inverses of the individual resistance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The equivalent is always less than the smallest resistor in the group</a:t>
            </a:r>
          </a:p>
        </p:txBody>
      </p:sp>
      <p:graphicFrame>
        <p:nvGraphicFramePr>
          <p:cNvPr id="15364" name="Object 7">
            <a:extLst>
              <a:ext uri="{FF2B5EF4-FFF2-40B4-BE49-F238E27FC236}">
                <a16:creationId xmlns:a16="http://schemas.microsoft.com/office/drawing/2014/main" id="{04B0707A-032F-4C90-B2EA-9E84AFFE3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286000"/>
          <a:ext cx="2743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1571653" imgH="419207" progId="Equation.3">
                  <p:embed/>
                </p:oleObj>
              </mc:Choice>
              <mc:Fallback>
                <p:oleObj name="Equation" r:id="rId3" imgW="1571653" imgH="4192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2743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5" name="Picture 10" descr="1807.jpg                                                       000F0D59Casper                         BA5763D6:">
            <a:extLst>
              <a:ext uri="{FF2B5EF4-FFF2-40B4-BE49-F238E27FC236}">
                <a16:creationId xmlns:a16="http://schemas.microsoft.com/office/drawing/2014/main" id="{1A6FC76D-4B50-4E30-9F26-7717F62D9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38" y="2209800"/>
            <a:ext cx="4132262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0CD7919-7544-4265-ABA7-CE6389F6C5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191000"/>
            <a:ext cx="4191000" cy="762000"/>
          </a:xfrm>
        </p:spPr>
        <p:txBody>
          <a:bodyPr/>
          <a:lstStyle/>
          <a:p>
            <a:pPr eaLnBrk="1" hangingPunct="1"/>
            <a:r>
              <a:rPr lang="en-US" altLang="en-US"/>
              <a:t>Equivalent </a:t>
            </a:r>
            <a:br>
              <a:rPr lang="en-US" altLang="en-US"/>
            </a:br>
            <a:r>
              <a:rPr lang="en-US" altLang="en-US"/>
              <a:t>Resistance – </a:t>
            </a:r>
            <a:br>
              <a:rPr lang="en-US" altLang="en-US"/>
            </a:br>
            <a:r>
              <a:rPr lang="en-US" altLang="en-US"/>
              <a:t>Complex Circuit</a:t>
            </a:r>
          </a:p>
        </p:txBody>
      </p:sp>
      <p:pic>
        <p:nvPicPr>
          <p:cNvPr id="16387" name="Picture 3" descr="Fig 18-ex11">
            <a:extLst>
              <a:ext uri="{FF2B5EF4-FFF2-40B4-BE49-F238E27FC236}">
                <a16:creationId xmlns:a16="http://schemas.microsoft.com/office/drawing/2014/main" id="{D4DDE529-AEA2-4F6D-AB56-B98C7A3E9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225"/>
            <a:ext cx="4191000" cy="683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78DD98B-90CE-480C-BC7C-A13A7297B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Kirchhoff’s Rules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AF9C61F-F15F-482C-9D9F-D304B99A8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There are ways in which resistors can be connected so that the circuits formed cannot be reduced to a single equivalent resistor</a:t>
            </a:r>
          </a:p>
          <a:p>
            <a:pPr eaLnBrk="1" hangingPunct="1"/>
            <a:r>
              <a:rPr lang="en-US" altLang="en-US"/>
              <a:t>Two rules, called Kirchhoff’s Rules can be used instead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E162BB0-2785-4E82-898D-141AFCE37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Statement of Kirchhoff’s Rules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2D8A0EE-49D0-4CEE-AD58-FF88317DE2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Junction Rule</a:t>
            </a:r>
          </a:p>
          <a:p>
            <a:pPr lvl="1" eaLnBrk="1" hangingPunct="1"/>
            <a:r>
              <a:rPr lang="en-US" altLang="en-US" sz="2400"/>
              <a:t>The sum of the currents entering any junction must equal the sum of the currents leaving that junction</a:t>
            </a:r>
          </a:p>
          <a:p>
            <a:pPr lvl="2" eaLnBrk="1" hangingPunct="1"/>
            <a:r>
              <a:rPr lang="en-US" altLang="en-US" sz="2000"/>
              <a:t>A statement of Conservation of Charge</a:t>
            </a:r>
          </a:p>
          <a:p>
            <a:pPr eaLnBrk="1" hangingPunct="1"/>
            <a:r>
              <a:rPr lang="en-US" altLang="en-US" sz="2800"/>
              <a:t>Loop Rule</a:t>
            </a:r>
          </a:p>
          <a:p>
            <a:pPr lvl="1" eaLnBrk="1" hangingPunct="1"/>
            <a:r>
              <a:rPr lang="en-US" altLang="en-US" sz="2400"/>
              <a:t>The sum of the potential differences across all the elements around any closed circuit loop must be zero</a:t>
            </a:r>
          </a:p>
          <a:p>
            <a:pPr lvl="2" eaLnBrk="1" hangingPunct="1"/>
            <a:r>
              <a:rPr lang="en-US" altLang="en-US" sz="2000"/>
              <a:t>A statement of Conservation of Energy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B81EC36-B21B-41E5-87AB-41B2850689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About the Junction Rule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3A946B0-5844-49FA-B032-A279996C06E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</a:t>
            </a:r>
            <a:r>
              <a:rPr lang="en-US" altLang="en-US" sz="2800" baseline="-25000"/>
              <a:t>1</a:t>
            </a:r>
            <a:r>
              <a:rPr lang="en-US" altLang="en-US" sz="2800"/>
              <a:t> = I</a:t>
            </a:r>
            <a:r>
              <a:rPr lang="en-US" altLang="en-US" sz="2800" baseline="-25000"/>
              <a:t>2 </a:t>
            </a:r>
            <a:r>
              <a:rPr lang="en-US" altLang="en-US" sz="2800"/>
              <a:t>+ I</a:t>
            </a:r>
            <a:r>
              <a:rPr lang="en-US" altLang="en-US" sz="2800" baseline="-25000"/>
              <a:t>3</a:t>
            </a:r>
          </a:p>
          <a:p>
            <a:pPr eaLnBrk="1" hangingPunct="1"/>
            <a:r>
              <a:rPr lang="en-US" altLang="en-US" sz="2800"/>
              <a:t>From Conservation of Charge</a:t>
            </a:r>
          </a:p>
          <a:p>
            <a:pPr eaLnBrk="1" hangingPunct="1"/>
            <a:r>
              <a:rPr lang="en-US" altLang="en-US" sz="2800"/>
              <a:t>Diagram b shows a mechanical analog</a:t>
            </a:r>
          </a:p>
        </p:txBody>
      </p:sp>
      <p:pic>
        <p:nvPicPr>
          <p:cNvPr id="19460" name="Picture 6" descr="Fig 18-12">
            <a:extLst>
              <a:ext uri="{FF2B5EF4-FFF2-40B4-BE49-F238E27FC236}">
                <a16:creationId xmlns:a16="http://schemas.microsoft.com/office/drawing/2014/main" id="{CF04FEE4-ABC4-44BE-8110-501CDF7C98F3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2017713"/>
            <a:ext cx="28829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9C1F9B4-5125-487D-AF96-1EC92478B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Setting Up Kirchhoff’s Rules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43ED99D-41EF-49AB-80A8-0AF41A47A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Assign symbols and directions to the currents in all branches of the circuit</a:t>
            </a:r>
          </a:p>
          <a:p>
            <a:pPr lvl="1" eaLnBrk="1" hangingPunct="1"/>
            <a:r>
              <a:rPr lang="en-US" altLang="en-US" sz="2400"/>
              <a:t>If a direction is chosen incorrectly, the resulting answer will be negative, but the magnitude will be correct</a:t>
            </a:r>
          </a:p>
          <a:p>
            <a:pPr eaLnBrk="1" hangingPunct="1"/>
            <a:r>
              <a:rPr lang="en-US" altLang="en-US" sz="2800"/>
              <a:t>When applying the loop rule, choose a direction for transversing the loop</a:t>
            </a:r>
          </a:p>
          <a:p>
            <a:pPr lvl="1" eaLnBrk="1" hangingPunct="1"/>
            <a:r>
              <a:rPr lang="en-US" altLang="en-US" sz="2400"/>
              <a:t>Record voltage drops and rises as they occur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441BD2C-8111-4FFE-B7BA-8796B56CF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About the Loop Rule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0AD8037-B92C-45E6-8C9B-C5965D9A662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17713"/>
            <a:ext cx="4572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Traveling around the loop from a to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In a, the resistor is transversed in the direction of the current, the potential across the resistor is –IR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In b, the resistor is transversed in the direction opposite of the current, the potential across the resistor is +IR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graphicFrame>
        <p:nvGraphicFramePr>
          <p:cNvPr id="21508" name="Object 7">
            <a:extLst>
              <a:ext uri="{FF2B5EF4-FFF2-40B4-BE49-F238E27FC236}">
                <a16:creationId xmlns:a16="http://schemas.microsoft.com/office/drawing/2014/main" id="{C556B9B3-92F6-4EFA-9E64-D4C913A4B86C}"/>
              </a:ext>
            </a:extLst>
          </p:cNvPr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572000" y="2305050"/>
          <a:ext cx="4495800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Photo Editor Photo" r:id="rId3" imgW="4009524" imgH="3381847" progId="MSPhotoEd.3">
                  <p:embed/>
                </p:oleObj>
              </mc:Choice>
              <mc:Fallback>
                <p:oleObj name="Photo Editor Photo" r:id="rId3" imgW="4009524" imgH="3381847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05050"/>
                        <a:ext cx="4495800" cy="379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1639002-9D5D-406B-83CF-C11C29BD6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Sources of emf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413957-C76C-45B5-A137-C6B441592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9038" y="1905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The source that maintains the current in a closed circuit is called a source of </a:t>
            </a:r>
            <a:r>
              <a:rPr lang="en-US" altLang="en-US" sz="2800" b="1" i="1" u="sng"/>
              <a:t>emf.</a:t>
            </a:r>
            <a:endParaRPr lang="en-US" altLang="en-US" sz="2800" b="1" u="sng"/>
          </a:p>
          <a:p>
            <a:pPr lvl="1" eaLnBrk="1" hangingPunct="1"/>
            <a:r>
              <a:rPr lang="en-US" altLang="en-US" sz="2400"/>
              <a:t>Any devices that increase the potential energy of charges circulating in circuits are sources of emf. (Ex.batteries and generators)</a:t>
            </a:r>
          </a:p>
          <a:p>
            <a:pPr eaLnBrk="1" hangingPunct="1"/>
            <a:r>
              <a:rPr lang="en-US" altLang="en-US" sz="2800"/>
              <a:t>SI units are Volts</a:t>
            </a:r>
          </a:p>
          <a:p>
            <a:pPr lvl="1" eaLnBrk="1" hangingPunct="1"/>
            <a:r>
              <a:rPr lang="en-US" altLang="en-US" sz="2400"/>
              <a:t>The emf is the work done per unit charge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825C0B5-C7C4-4730-B2C9-FD71594A8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Loop Rule, final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9CD8A08-62F8-473C-8B3B-5C30FEAA9A9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42306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In c, the source of emf is transversed in the direction of the emf (from – to +), the change in the electric potential is +ε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In d, the source of emf is transversed in the direction opposite of the emf (from + to -), the change in the electric potential is -ε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EA1C66F8-A0D9-4FB6-9EDA-F4BD3541F10C}"/>
              </a:ext>
            </a:extLst>
          </p:cNvPr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105400" y="2514600"/>
          <a:ext cx="3810000" cy="318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Photo Editor Photo" r:id="rId3" imgW="4161905" imgH="3476190" progId="MSPhotoEd.3">
                  <p:embed/>
                </p:oleObj>
              </mc:Choice>
              <mc:Fallback>
                <p:oleObj name="Photo Editor Photo" r:id="rId3" imgW="4161905" imgH="347619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3810000" cy="318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F15F281-E781-4900-A562-A4233F51E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Junction Equations from Kirchhoff’s Rules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9E91BDB-1C89-46DB-8AC1-7EC7001CC6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Use the junction rule as often as needed, so long as, each time you write an equation, you include in it a current that has not been used in a previous junction rule equation</a:t>
            </a:r>
          </a:p>
          <a:p>
            <a:pPr lvl="1" eaLnBrk="1" hangingPunct="1"/>
            <a:r>
              <a:rPr lang="en-US" altLang="en-US" sz="2400"/>
              <a:t>In general, the number of times the junction rule can be used is one fewer than the number of junction points in the circuit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CA8E9B8-3399-422A-B24F-694198FBC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Loop Equations from Kirchhoff’s Rules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3A8869B-33C1-478E-85DC-C3C29EFAD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loop rule can be used as often as needed so long as a new circuit element (resistor or battery) or a new current appears in each new equation</a:t>
            </a:r>
          </a:p>
          <a:p>
            <a:pPr eaLnBrk="1" hangingPunct="1"/>
            <a:r>
              <a:rPr lang="en-US" altLang="en-US"/>
              <a:t>You need as many independent equations as you have unknowns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96570FE-CDCC-49B2-AE95-12B6AF54A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Problem-Solving Strategy – Kirchhoff’s Rules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4C000D1-036E-42AC-8056-DF70D084E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Draw the circuit diagram and assign labels and symbols to all known and unknown quantities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Assign directions to the currents.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Apply the junction rule to any junction in the circuit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Apply the loop rule to as many loops as are needed to solve for the unknowns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Solve the equations simultaneously for the unknown quantities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Check your answers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DF90876-5C26-47C8-8161-CE32D1F98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RC Circuits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506C2B3-C383-4F1A-9371-23281E5BA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A direct current circuit may contain capacitors and resistors, the current will vary with 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the circuit is completed, the capacitor starts to charge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capacitor continues to charge until it reaches its maximum charge (Q = Cε)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Once the capacitor is fully charged, the current in the circuit is zero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F792A21-5CF3-4B47-9062-F117FE3798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Charging Capacitor in an RC Circuit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19AF668-5B50-43B5-9856-D020EA34980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charge on the capacitor varies with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q = Q(1 – e</a:t>
            </a:r>
            <a:r>
              <a:rPr lang="en-US" altLang="en-US" sz="2000" baseline="30000"/>
              <a:t>-t/RC</a:t>
            </a:r>
            <a:r>
              <a:rPr lang="en-US" altLang="en-US" sz="200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The </a:t>
            </a:r>
            <a:r>
              <a:rPr lang="en-US" altLang="en-US" sz="2000" i="1"/>
              <a:t>time constant</a:t>
            </a:r>
            <a:r>
              <a:rPr lang="en-US" altLang="en-US" sz="2000"/>
              <a:t>, </a:t>
            </a:r>
            <a:r>
              <a:rPr lang="en-US" altLang="en-US" sz="2000">
                <a:sym typeface="Symbol" panose="05050102010706020507" pitchFamily="18" charset="2"/>
              </a:rPr>
              <a:t>=RC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time constant represents the time required for the charge to increase from zero to 63.2% of its maximum</a:t>
            </a:r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860B7D5C-31D5-410F-A9B3-7854A2CF1078}"/>
              </a:ext>
            </a:extLst>
          </p:cNvPr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495800" y="1905000"/>
          <a:ext cx="4495800" cy="417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Photo Editor Photo" r:id="rId3" imgW="4629796" imgH="4304762" progId="MSPhotoEd.3">
                  <p:embed/>
                </p:oleObj>
              </mc:Choice>
              <mc:Fallback>
                <p:oleObj name="Photo Editor Photo" r:id="rId3" imgW="4629796" imgH="4304762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4495800" cy="417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E669F37-5F12-4239-8DA6-2ED3E803E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Notes on Time Constant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2C9F749-B215-4E79-934A-68C1B9D71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a circuit with a large time constant, the capacitor charges very slowly</a:t>
            </a:r>
          </a:p>
          <a:p>
            <a:pPr eaLnBrk="1" hangingPunct="1"/>
            <a:r>
              <a:rPr lang="en-US" altLang="en-US"/>
              <a:t>The capacitor charges very quickly if there is a small time constant</a:t>
            </a:r>
          </a:p>
          <a:p>
            <a:pPr eaLnBrk="1" hangingPunct="1"/>
            <a:r>
              <a:rPr lang="en-US" altLang="en-US"/>
              <a:t>After t = 10 </a:t>
            </a:r>
            <a:r>
              <a:rPr lang="en-US" altLang="en-US">
                <a:latin typeface="Symbol" panose="05050102010706020507" pitchFamily="18" charset="2"/>
              </a:rPr>
              <a:t>t</a:t>
            </a:r>
            <a:r>
              <a:rPr lang="en-US" altLang="en-US"/>
              <a:t>, the capacitor is over 99.99% charged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1BE263B1-B4F6-46BB-9440-5C5718674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Discharging Capacitor in an RC Circuit</a:t>
            </a:r>
          </a:p>
        </p:txBody>
      </p:sp>
      <p:sp>
        <p:nvSpPr>
          <p:cNvPr id="29699" name="Rectangle 8">
            <a:extLst>
              <a:ext uri="{FF2B5EF4-FFF2-40B4-BE49-F238E27FC236}">
                <a16:creationId xmlns:a16="http://schemas.microsoft.com/office/drawing/2014/main" id="{7BB65EEB-7ABA-4AEF-8EB8-476E5244EB7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17713"/>
            <a:ext cx="4306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a charged capacitor is placed in the circuit, it can be discharged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q = Qe-t/RC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charge decreases exponentially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t = </a:t>
            </a:r>
            <a:r>
              <a:rPr lang="en-US" altLang="en-US" sz="2400">
                <a:sym typeface="Symbol" panose="05050102010706020507" pitchFamily="18" charset="2"/>
              </a:rPr>
              <a:t> = RC, the charge decreases to 0.368 Qmax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 other words, in one time constant, the capacitor loses 63.2% of its initial charge</a:t>
            </a:r>
          </a:p>
        </p:txBody>
      </p:sp>
      <p:pic>
        <p:nvPicPr>
          <p:cNvPr id="29700" name="Picture 11" descr=" 1817b.jpg                                                      000F0D59Casper                         BA5763D6:">
            <a:extLst>
              <a:ext uri="{FF2B5EF4-FFF2-40B4-BE49-F238E27FC236}">
                <a16:creationId xmlns:a16="http://schemas.microsoft.com/office/drawing/2014/main" id="{F22D5932-8E45-47D3-82D7-3A78A7B50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2108200"/>
            <a:ext cx="4160837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21DC3C5-134F-4A20-A0D6-FE31D708A7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emf and Internal Resistance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D3450B6-CECC-4E98-A016-54925DFFC0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 real battery has some internal resistance</a:t>
            </a:r>
          </a:p>
          <a:p>
            <a:pPr eaLnBrk="1" hangingPunct="1"/>
            <a:r>
              <a:rPr lang="en-US" altLang="en-US" sz="2800"/>
              <a:t>Therefore, the terminal voltage is not equal to the emf</a:t>
            </a:r>
          </a:p>
        </p:txBody>
      </p:sp>
      <p:pic>
        <p:nvPicPr>
          <p:cNvPr id="5124" name="Picture 6" descr="Fig 18-01a">
            <a:extLst>
              <a:ext uri="{FF2B5EF4-FFF2-40B4-BE49-F238E27FC236}">
                <a16:creationId xmlns:a16="http://schemas.microsoft.com/office/drawing/2014/main" id="{FE5A03AE-55E0-42EC-A6DA-209E2B7341E3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5088" y="2019300"/>
            <a:ext cx="3810000" cy="4110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DC0A5AC-1A9B-4C45-A3F9-63F913BC5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About Internal Resistance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6F67F60-963E-4D76-9610-2AB1BCD1FD9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The schematic shows the internal resistance, r</a:t>
            </a:r>
          </a:p>
          <a:p>
            <a:pPr eaLnBrk="1" hangingPunct="1"/>
            <a:r>
              <a:rPr lang="en-US" altLang="en-US" sz="2400"/>
              <a:t>The terminal voltage is ΔV = V</a:t>
            </a:r>
            <a:r>
              <a:rPr lang="en-US" altLang="en-US" sz="2400" baseline="-25000"/>
              <a:t>b</a:t>
            </a:r>
            <a:r>
              <a:rPr lang="en-US" altLang="en-US" sz="2400"/>
              <a:t>-V</a:t>
            </a:r>
            <a:r>
              <a:rPr lang="en-US" altLang="en-US" sz="2400" baseline="-25000"/>
              <a:t>a</a:t>
            </a:r>
            <a:endParaRPr lang="en-US" altLang="en-US" sz="2400"/>
          </a:p>
          <a:p>
            <a:pPr eaLnBrk="1" hangingPunct="1"/>
            <a:r>
              <a:rPr lang="en-US" altLang="en-US" sz="2400"/>
              <a:t>ΔV = ε – Ir</a:t>
            </a:r>
          </a:p>
          <a:p>
            <a:pPr eaLnBrk="1" hangingPunct="1"/>
            <a:r>
              <a:rPr lang="en-US" altLang="en-US" sz="2400"/>
              <a:t>For the entire circuit, ε = IR + Ir</a:t>
            </a:r>
          </a:p>
        </p:txBody>
      </p:sp>
      <p:pic>
        <p:nvPicPr>
          <p:cNvPr id="6148" name="Picture 6" descr="Fig 18-01b">
            <a:extLst>
              <a:ext uri="{FF2B5EF4-FFF2-40B4-BE49-F238E27FC236}">
                <a16:creationId xmlns:a16="http://schemas.microsoft.com/office/drawing/2014/main" id="{C83BECA6-DD5C-4EF3-8D7E-2175DE5584C7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2290763"/>
            <a:ext cx="4495800" cy="34242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E46ECC2-7B48-4856-AA08-61CBDBB9B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Resistance and emf, cont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C336A78-9C09-47B4-8ECB-37717880A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ε is equal to the terminal voltage when the current is zero</a:t>
            </a:r>
          </a:p>
          <a:p>
            <a:pPr lvl="1" eaLnBrk="1" hangingPunct="1"/>
            <a:r>
              <a:rPr lang="en-US" altLang="en-US"/>
              <a:t>Also called the </a:t>
            </a:r>
            <a:r>
              <a:rPr lang="en-US" altLang="en-US" i="1"/>
              <a:t>open-circuit voltage</a:t>
            </a:r>
            <a:endParaRPr lang="en-US" altLang="en-US"/>
          </a:p>
          <a:p>
            <a:pPr eaLnBrk="1" hangingPunct="1"/>
            <a:r>
              <a:rPr lang="en-US" altLang="en-US" u="sng"/>
              <a:t>R</a:t>
            </a:r>
            <a:r>
              <a:rPr lang="en-US" altLang="en-US"/>
              <a:t> is called the </a:t>
            </a:r>
            <a:r>
              <a:rPr lang="en-US" altLang="en-US" i="1"/>
              <a:t>load resistance</a:t>
            </a:r>
            <a:endParaRPr lang="en-US" altLang="en-US"/>
          </a:p>
          <a:p>
            <a:pPr eaLnBrk="1" hangingPunct="1"/>
            <a:r>
              <a:rPr lang="en-US" altLang="en-US"/>
              <a:t>The current depends on both the resistance external to the battery and the internal resistance.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C5FECE7-C142-455F-8D05-078214CCC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Resistance and emf, final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542CE50-2078-4DCA-BA8B-570A69B745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When R &gt;&gt; r, r can be ignored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Generally assumed in problems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80CFCCE-0E07-40F0-972F-1B9373433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Resistors in Series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FA0C4A8-3892-4072-9FB3-F4C3E564B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two or more resistors are connected end-to-end, they are said to be in </a:t>
            </a:r>
            <a:r>
              <a:rPr lang="en-US" altLang="en-US" sz="2800" b="1" i="1" u="sng"/>
              <a:t>series.</a:t>
            </a:r>
            <a:endParaRPr lang="en-US" altLang="en-US" sz="2800" b="1" u="sng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current is the same in all resistors.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sum of the potential differences across the resistors is equal to the total potential difference across the combination.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D226263-169A-46B3-A545-97BB61F18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Resistors in Series, cont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BB1C8DA-DF01-4717-90E5-EFEC3A66693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Potentials add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ΔV = IR</a:t>
            </a:r>
            <a:r>
              <a:rPr lang="en-US" altLang="en-US" sz="2000" baseline="-25000"/>
              <a:t>1</a:t>
            </a:r>
            <a:r>
              <a:rPr lang="en-US" altLang="en-US" sz="2000"/>
              <a:t> + IR</a:t>
            </a:r>
            <a:r>
              <a:rPr lang="en-US" altLang="en-US" sz="2000" baseline="-25000"/>
              <a:t>2</a:t>
            </a:r>
            <a:r>
              <a:rPr lang="en-US" altLang="en-US" sz="2000"/>
              <a:t> = I (R</a:t>
            </a:r>
            <a:r>
              <a:rPr lang="en-US" altLang="en-US" sz="2000" baseline="-25000"/>
              <a:t>1</a:t>
            </a:r>
            <a:r>
              <a:rPr lang="en-US" altLang="en-US" sz="2000"/>
              <a:t>+R</a:t>
            </a:r>
            <a:r>
              <a:rPr lang="en-US" altLang="en-US" sz="2000" baseline="-25000"/>
              <a:t>2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equivalent resistance has the effect on the circuit as the original combination of resistors</a:t>
            </a:r>
          </a:p>
        </p:txBody>
      </p:sp>
      <p:pic>
        <p:nvPicPr>
          <p:cNvPr id="10244" name="Picture 6" descr="Fig 18-02b">
            <a:extLst>
              <a:ext uri="{FF2B5EF4-FFF2-40B4-BE49-F238E27FC236}">
                <a16:creationId xmlns:a16="http://schemas.microsoft.com/office/drawing/2014/main" id="{DF250F6E-CEA1-44EE-8A86-4B8AF599F64B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057400"/>
            <a:ext cx="4267200" cy="3943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71F7705-2FFB-4879-9EFD-9194B4DC9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Equivalent Resistance – Series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9BBCF82-292E-494F-BBBC-7C14FEABF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6970712" cy="4114800"/>
          </a:xfrm>
        </p:spPr>
        <p:txBody>
          <a:bodyPr/>
          <a:lstStyle/>
          <a:p>
            <a:pPr eaLnBrk="1" hangingPunct="1"/>
            <a:r>
              <a:rPr lang="en-US" altLang="en-US"/>
              <a:t>R</a:t>
            </a:r>
            <a:r>
              <a:rPr lang="en-US" altLang="en-US" baseline="-25000"/>
              <a:t>eq</a:t>
            </a:r>
            <a:r>
              <a:rPr lang="en-US" altLang="en-US"/>
              <a:t> = R</a:t>
            </a:r>
            <a:r>
              <a:rPr lang="en-US" altLang="en-US" baseline="-25000"/>
              <a:t>1</a:t>
            </a:r>
            <a:r>
              <a:rPr lang="en-US" altLang="en-US"/>
              <a:t> + R</a:t>
            </a:r>
            <a:r>
              <a:rPr lang="en-US" altLang="en-US" baseline="-25000"/>
              <a:t>2</a:t>
            </a:r>
            <a:r>
              <a:rPr lang="en-US" altLang="en-US"/>
              <a:t> + R</a:t>
            </a:r>
            <a:r>
              <a:rPr lang="en-US" altLang="en-US" baseline="-25000"/>
              <a:t>3</a:t>
            </a:r>
            <a:r>
              <a:rPr lang="en-US" altLang="en-US"/>
              <a:t> + 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651</TotalTime>
  <Words>1106</Words>
  <Application>Microsoft Office PowerPoint</Application>
  <PresentationFormat>On-screen Show (4:3)</PresentationFormat>
  <Paragraphs>110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Tahoma</vt:lpstr>
      <vt:lpstr>Arial</vt:lpstr>
      <vt:lpstr>Verdana</vt:lpstr>
      <vt:lpstr>Wingdings</vt:lpstr>
      <vt:lpstr>Calibri</vt:lpstr>
      <vt:lpstr>Symbol</vt:lpstr>
      <vt:lpstr>Blends</vt:lpstr>
      <vt:lpstr>Microsoft Equation 3.0</vt:lpstr>
      <vt:lpstr>Microsoft Photo Editor 3.0 Photo</vt:lpstr>
      <vt:lpstr>Chapter 18</vt:lpstr>
      <vt:lpstr>Sources of emf</vt:lpstr>
      <vt:lpstr>emf and Internal Resistance</vt:lpstr>
      <vt:lpstr>More About Internal Resistance</vt:lpstr>
      <vt:lpstr>Internal Resistance and emf, cont</vt:lpstr>
      <vt:lpstr>Internal Resistance and emf, final</vt:lpstr>
      <vt:lpstr>Resistors in Series</vt:lpstr>
      <vt:lpstr>Resistors in Series, cont</vt:lpstr>
      <vt:lpstr>Equivalent Resistance – Series</vt:lpstr>
      <vt:lpstr>Equivalent Resistance – Series: An Example</vt:lpstr>
      <vt:lpstr>Resistors in Parallel</vt:lpstr>
      <vt:lpstr>Equivalent Resistance – Parallel, Example</vt:lpstr>
      <vt:lpstr>Equivalent Resistance – Parallel</vt:lpstr>
      <vt:lpstr>Equivalent  Resistance –  Complex Circuit</vt:lpstr>
      <vt:lpstr>Kirchhoff’s Rules</vt:lpstr>
      <vt:lpstr>Statement of Kirchhoff’s Rules</vt:lpstr>
      <vt:lpstr>More About the Junction Rule</vt:lpstr>
      <vt:lpstr>Setting Up Kirchhoff’s Rules</vt:lpstr>
      <vt:lpstr>More About the Loop Rule</vt:lpstr>
      <vt:lpstr>Loop Rule, final</vt:lpstr>
      <vt:lpstr>Junction Equations from Kirchhoff’s Rules</vt:lpstr>
      <vt:lpstr>Loop Equations from Kirchhoff’s Rules</vt:lpstr>
      <vt:lpstr>Problem-Solving Strategy – Kirchhoff’s Rules</vt:lpstr>
      <vt:lpstr>RC Circuits</vt:lpstr>
      <vt:lpstr>Charging Capacitor in an RC Circuit</vt:lpstr>
      <vt:lpstr>Notes on Time Constant</vt:lpstr>
      <vt:lpstr>Discharging Capacitor in an RC Circuit</vt:lpstr>
    </vt:vector>
  </TitlesOfParts>
  <Company>Next Step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18</dc:title>
  <dc:creator>Brooks/Cole</dc:creator>
  <cp:lastModifiedBy>Richard Malik</cp:lastModifiedBy>
  <cp:revision>23</cp:revision>
  <dcterms:created xsi:type="dcterms:W3CDTF">2002-09-16T23:14:01Z</dcterms:created>
  <dcterms:modified xsi:type="dcterms:W3CDTF">2017-09-21T19:35:01Z</dcterms:modified>
</cp:coreProperties>
</file>