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8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90" r:id="rId17"/>
    <p:sldId id="271" r:id="rId18"/>
    <p:sldId id="272" r:id="rId19"/>
    <p:sldId id="273" r:id="rId20"/>
    <p:sldId id="274" r:id="rId21"/>
    <p:sldId id="275" r:id="rId22"/>
    <p:sldId id="276" r:id="rId23"/>
    <p:sldId id="291" r:id="rId24"/>
    <p:sldId id="277" r:id="rId25"/>
    <p:sldId id="278" r:id="rId26"/>
    <p:sldId id="279" r:id="rId27"/>
    <p:sldId id="280" r:id="rId28"/>
    <p:sldId id="281" r:id="rId29"/>
    <p:sldId id="292" r:id="rId30"/>
    <p:sldId id="282" r:id="rId31"/>
    <p:sldId id="283" r:id="rId32"/>
    <p:sldId id="284" r:id="rId33"/>
    <p:sldId id="293" r:id="rId34"/>
    <p:sldId id="294" r:id="rId35"/>
    <p:sldId id="285" r:id="rId36"/>
    <p:sldId id="286" r:id="rId37"/>
    <p:sldId id="287" r:id="rId38"/>
    <p:sldId id="288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6.xml"/><Relationship Id="rId3" Type="http://schemas.openxmlformats.org/officeDocument/2006/relationships/slide" Target="slides/slide10.xml"/><Relationship Id="rId7" Type="http://schemas.openxmlformats.org/officeDocument/2006/relationships/slide" Target="slides/slide29.xml"/><Relationship Id="rId2" Type="http://schemas.openxmlformats.org/officeDocument/2006/relationships/slide" Target="slides/slide9.xml"/><Relationship Id="rId1" Type="http://schemas.openxmlformats.org/officeDocument/2006/relationships/slide" Target="slides/slide8.xml"/><Relationship Id="rId6" Type="http://schemas.openxmlformats.org/officeDocument/2006/relationships/slide" Target="slides/slide20.xml"/><Relationship Id="rId5" Type="http://schemas.openxmlformats.org/officeDocument/2006/relationships/slide" Target="slides/slide13.xml"/><Relationship Id="rId4" Type="http://schemas.openxmlformats.org/officeDocument/2006/relationships/slide" Target="slides/slide11.xml"/><Relationship Id="rId9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71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CDFDC8E-F500-4E92-AA5A-662804741F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67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C6FF1-A1D5-48C2-BF9B-2423041D58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80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286D4-EC73-4B65-995A-9D1C62B68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350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9B709-3FF9-4A79-AE3F-56C8FDB9EF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681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06304-2AF6-4FD2-948A-9341E08D4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41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07E80-256B-43B5-8ED5-28590163DD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2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F3259-D2F3-4487-A92F-41DADE6F4D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98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8E17B-8239-4A39-86E6-9B0BE8CF8D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42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54716-E791-426C-B7CB-0C3BE8990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14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82D5F-4A3A-4A24-B6EC-61B3B25473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43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19E9-319D-4BF1-866F-280C27B406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1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30A6F-C611-4B37-AA01-820BD2425C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61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62E9C-5CDE-4AD0-A7DA-E1FB6901C9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80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60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7C8A0C1-F2CF-4354-BC43-A3D75E4972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2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374900"/>
            <a:ext cx="7772400" cy="596900"/>
          </a:xfrm>
        </p:spPr>
        <p:txBody>
          <a:bodyPr/>
          <a:lstStyle/>
          <a:p>
            <a:pPr eaLnBrk="1" hangingPunct="1"/>
            <a:r>
              <a:rPr lang="en-US" altLang="en-US" smtClean="0"/>
              <a:t>Chapter 3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Vectors and </a:t>
            </a:r>
          </a:p>
          <a:p>
            <a:pPr eaLnBrk="1" hangingPunct="1"/>
            <a:r>
              <a:rPr lang="en-US" altLang="en-US" smtClean="0"/>
              <a:t>Two-Dimensional 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Notes about Vector Addition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Vectors obey the </a:t>
            </a:r>
            <a:r>
              <a:rPr lang="en-US" altLang="en-US" sz="2800" b="1" smtClean="0"/>
              <a:t>Commutative Law of Addition</a:t>
            </a:r>
            <a:endParaRPr lang="en-US" altLang="en-US" sz="2800" smtClean="0"/>
          </a:p>
          <a:p>
            <a:pPr lvl="1" eaLnBrk="1" hangingPunct="1"/>
            <a:r>
              <a:rPr lang="en-US" altLang="en-US" sz="2400" smtClean="0"/>
              <a:t>The order in which the vectors are added doesn’t affect the result</a:t>
            </a:r>
          </a:p>
          <a:p>
            <a:pPr lvl="1" eaLnBrk="1" hangingPunct="1"/>
            <a:r>
              <a:rPr lang="en-US" altLang="en-US" sz="2400" smtClean="0"/>
              <a:t> </a:t>
            </a:r>
          </a:p>
        </p:txBody>
      </p:sp>
      <p:graphicFrame>
        <p:nvGraphicFramePr>
          <p:cNvPr id="12292" name="Object 8"/>
          <p:cNvGraphicFramePr>
            <a:graphicFrameLocks noChangeAspect="1"/>
          </p:cNvGraphicFramePr>
          <p:nvPr/>
        </p:nvGraphicFramePr>
        <p:xfrm>
          <a:off x="1905000" y="4800600"/>
          <a:ext cx="2667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3" imgW="1040948" imgH="203112" progId="Equation.DSMT4">
                  <p:embed/>
                </p:oleObj>
              </mc:Choice>
              <mc:Fallback>
                <p:oleObj name="Equation" r:id="rId3" imgW="1040948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00600"/>
                        <a:ext cx="2667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10" descr=" 0303a.jpg                                                      000C0B52Casper                         BA5763D6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5052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 0303b.jpg                                                      000C0B52Casper                         BA5763D6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4114800"/>
            <a:ext cx="36449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Vector Subtraction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Special case of vector addition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Add the negative of the subtracted vector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Continue with standard vector addition procedure</a:t>
            </a:r>
          </a:p>
        </p:txBody>
      </p:sp>
      <p:graphicFrame>
        <p:nvGraphicFramePr>
          <p:cNvPr id="13316" name="Object 9"/>
          <p:cNvGraphicFramePr>
            <a:graphicFrameLocks noChangeAspect="1"/>
          </p:cNvGraphicFramePr>
          <p:nvPr/>
        </p:nvGraphicFramePr>
        <p:xfrm>
          <a:off x="1600200" y="3886200"/>
          <a:ext cx="25447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3" imgW="1244600" imgH="304800" progId="Equation.DSMT4">
                  <p:embed/>
                </p:oleObj>
              </mc:Choice>
              <mc:Fallback>
                <p:oleObj name="Equation" r:id="rId3" imgW="1244600" imgH="304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886200"/>
                        <a:ext cx="25447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10" descr="0305.jpg                                                       000C0B52Casper                         BA5763D6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70100"/>
            <a:ext cx="43434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Multiplying or Dividing a Vector by a Scalar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result of the multiplication or division is a vector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magnitude of the vector is multiplied or divided by the scalar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If the scalar is positive, the direction of the result is the same as of the original vector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If the scalar is negative, the direction of the result is opposite that of the original vector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Components of a Vector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098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 </a:t>
            </a:r>
            <a:r>
              <a:rPr lang="en-US" altLang="en-US" sz="2800" b="1" smtClean="0"/>
              <a:t>component</a:t>
            </a:r>
            <a:r>
              <a:rPr lang="en-US" altLang="en-US" sz="2800" smtClean="0"/>
              <a:t> is a part</a:t>
            </a:r>
          </a:p>
          <a:p>
            <a:pPr eaLnBrk="1" hangingPunct="1"/>
            <a:r>
              <a:rPr lang="en-US" altLang="en-US" sz="2800" smtClean="0"/>
              <a:t>It is useful to use </a:t>
            </a:r>
            <a:r>
              <a:rPr lang="en-US" altLang="en-US" sz="2800" b="1" smtClean="0"/>
              <a:t>rectangular components</a:t>
            </a:r>
            <a:endParaRPr lang="en-US" altLang="en-US" sz="2800" smtClean="0"/>
          </a:p>
          <a:p>
            <a:pPr lvl="1" eaLnBrk="1" hangingPunct="1"/>
            <a:r>
              <a:rPr lang="en-US" altLang="en-US" sz="2400" smtClean="0"/>
              <a:t>These are the projections of the vector along the x- and y-axes</a:t>
            </a:r>
          </a:p>
          <a:p>
            <a:pPr lvl="1" eaLnBrk="1" hangingPunct="1"/>
            <a:endParaRPr lang="en-US" altLang="en-US" sz="2400" smtClean="0"/>
          </a:p>
        </p:txBody>
      </p:sp>
      <p:pic>
        <p:nvPicPr>
          <p:cNvPr id="15364" name="Picture 9" descr="0307.jpg                                                       000C0B52Casper                         BA5763D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49530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Components of a Vector, cont.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x-component of a vector is the projection along the x-axis</a:t>
            </a:r>
          </a:p>
          <a:p>
            <a:pPr lvl="1"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 y-component of a vector is the projection along the y-axis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Then, 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565275" y="3048000"/>
          <a:ext cx="26622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3" imgW="895394" imgH="219186" progId="Equation.DSMT4">
                  <p:embed/>
                </p:oleObj>
              </mc:Choice>
              <mc:Fallback>
                <p:oleObj name="Equation" r:id="rId3" imgW="895394" imgH="21918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3048000"/>
                        <a:ext cx="2662238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676400" y="4648200"/>
          <a:ext cx="24542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5" imgW="866780" imgH="228634" progId="Equation.DSMT4">
                  <p:embed/>
                </p:oleObj>
              </mc:Choice>
              <mc:Fallback>
                <p:oleObj name="Equation" r:id="rId5" imgW="866780" imgH="22863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648200"/>
                        <a:ext cx="245427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2819400" y="5181600"/>
          <a:ext cx="240982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7" imgW="904842" imgH="257247" progId="Equation.DSMT4">
                  <p:embed/>
                </p:oleObj>
              </mc:Choice>
              <mc:Fallback>
                <p:oleObj name="Equation" r:id="rId7" imgW="904842" imgH="257247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181600"/>
                        <a:ext cx="2409825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More About Components of a Vector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previous equations are valid </a:t>
            </a:r>
            <a:r>
              <a:rPr lang="en-US" altLang="en-US" b="1" i="1" smtClean="0"/>
              <a:t>only if </a:t>
            </a:r>
            <a:r>
              <a:rPr lang="en-US" altLang="en-US" b="1" i="1" smtClean="0">
                <a:cs typeface="Times New Roman" panose="02020603050405020304" pitchFamily="18" charset="0"/>
              </a:rPr>
              <a:t>θ is measured with respect to the x-axis</a:t>
            </a:r>
            <a:endParaRPr lang="en-US" altLang="en-US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The components can be positive or negative and will have the same units as the original vector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More About Components, cont.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cs typeface="Times New Roman" panose="02020603050405020304" pitchFamily="18" charset="0"/>
              </a:rPr>
              <a:t>The components are the legs of the right triangle whose hypotenuse is</a:t>
            </a:r>
            <a:endParaRPr lang="en-US" altLang="en-US" sz="2800" b="1" smtClean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b="1" smtClean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smtClean="0"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400" smtClean="0">
                <a:cs typeface="Times New Roman" panose="02020603050405020304" pitchFamily="18" charset="0"/>
              </a:rPr>
              <a:t>May still have to find θ with respect to the positive x-axis</a:t>
            </a:r>
          </a:p>
          <a:p>
            <a:pPr lvl="1" eaLnBrk="1" hangingPunct="1"/>
            <a:r>
              <a:rPr lang="en-US" altLang="en-US" sz="2400" smtClean="0"/>
              <a:t>The value will be correct only if the angle lies in the first or fourth quadrant</a:t>
            </a:r>
          </a:p>
          <a:p>
            <a:pPr lvl="1" eaLnBrk="1" hangingPunct="1"/>
            <a:r>
              <a:rPr lang="en-US" altLang="en-US" sz="2400" smtClean="0"/>
              <a:t>In the second or third quadrant, add 180°</a:t>
            </a:r>
          </a:p>
          <a:p>
            <a:pPr eaLnBrk="1" hangingPunct="1"/>
            <a:endParaRPr lang="en-US" altLang="en-US" sz="2800" smtClean="0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981200" y="2895600"/>
          <a:ext cx="56864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3" imgW="2724243" imgH="476163" progId="Equation.DSMT4">
                  <p:embed/>
                </p:oleObj>
              </mc:Choice>
              <mc:Fallback>
                <p:oleObj name="Equation" r:id="rId3" imgW="2724243" imgH="47616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95600"/>
                        <a:ext cx="568642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7924800" y="2362200"/>
          <a:ext cx="371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5" imgW="164957" imgH="203024" progId="Equation.DSMT4">
                  <p:embed/>
                </p:oleObj>
              </mc:Choice>
              <mc:Fallback>
                <p:oleObj name="Equation" r:id="rId5" imgW="164957" imgH="20302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362200"/>
                        <a:ext cx="3714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Adding Vectors Algebraically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Choose a coordinate system and sketch the vectors</a:t>
            </a:r>
          </a:p>
          <a:p>
            <a:pPr eaLnBrk="1" hangingPunct="1"/>
            <a:r>
              <a:rPr lang="en-US" altLang="en-US" smtClean="0"/>
              <a:t>Find the x- and y-components of all the vectors</a:t>
            </a:r>
          </a:p>
          <a:p>
            <a:pPr eaLnBrk="1" hangingPunct="1"/>
            <a:r>
              <a:rPr lang="en-US" altLang="en-US" smtClean="0"/>
              <a:t>Add all the x-components</a:t>
            </a:r>
          </a:p>
          <a:p>
            <a:pPr lvl="1" eaLnBrk="1" hangingPunct="1"/>
            <a:r>
              <a:rPr lang="en-US" altLang="en-US" smtClean="0"/>
              <a:t>This gives R</a:t>
            </a:r>
            <a:r>
              <a:rPr lang="en-US" altLang="en-US" baseline="-25000" smtClean="0"/>
              <a:t>x</a:t>
            </a:r>
            <a:r>
              <a:rPr lang="en-US" altLang="en-US" smtClean="0"/>
              <a:t>: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362200" y="5257800"/>
          <a:ext cx="129540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3" imgW="714264" imgH="247529" progId="Equation.DSMT4">
                  <p:embed/>
                </p:oleObj>
              </mc:Choice>
              <mc:Fallback>
                <p:oleObj name="Equation" r:id="rId3" imgW="714264" imgH="247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257800"/>
                        <a:ext cx="1295400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Adding Vectors Algebraically, cont.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Add all the y-components</a:t>
            </a:r>
          </a:p>
          <a:p>
            <a:pPr lvl="1" eaLnBrk="1" hangingPunct="1"/>
            <a:r>
              <a:rPr lang="en-US" altLang="en-US" smtClean="0"/>
              <a:t>This gives R</a:t>
            </a:r>
            <a:r>
              <a:rPr lang="en-US" altLang="en-US" baseline="-25000" smtClean="0"/>
              <a:t>y</a:t>
            </a:r>
            <a:r>
              <a:rPr lang="en-US" altLang="en-US" smtClean="0"/>
              <a:t>: </a:t>
            </a:r>
          </a:p>
          <a:p>
            <a:pPr eaLnBrk="1" hangingPunct="1"/>
            <a:r>
              <a:rPr lang="en-US" altLang="en-US" smtClean="0"/>
              <a:t>Use the Pythagorean Theorem to find the magnitude of the resultant:</a:t>
            </a:r>
          </a:p>
          <a:p>
            <a:pPr eaLnBrk="1" hangingPunct="1"/>
            <a:r>
              <a:rPr lang="en-US" altLang="en-US" smtClean="0"/>
              <a:t>Use the inverse tangent function to find the direction of R: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4648200" y="2590800"/>
          <a:ext cx="161766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3" imgW="714264" imgH="247529" progId="Equation.3">
                  <p:embed/>
                </p:oleObj>
              </mc:Choice>
              <mc:Fallback>
                <p:oleObj name="Equation" r:id="rId3" imgW="714264" imgH="247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90800"/>
                        <a:ext cx="1617663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3810000" y="4038600"/>
          <a:ext cx="23526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5" imgW="904842" imgH="295307" progId="Equation.3">
                  <p:embed/>
                </p:oleObj>
              </mc:Choice>
              <mc:Fallback>
                <p:oleObj name="Equation" r:id="rId5" imgW="904842" imgH="29530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038600"/>
                        <a:ext cx="23526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2286000" y="5662613"/>
          <a:ext cx="2157413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7" imgW="819271" imgH="447550" progId="Equation.3">
                  <p:embed/>
                </p:oleObj>
              </mc:Choice>
              <mc:Fallback>
                <p:oleObj name="Equation" r:id="rId7" imgW="819271" imgH="44755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662613"/>
                        <a:ext cx="2157413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Motion in Two Dimensions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Using + or – signs is not always sufficient to fully describe motion in more than one dimension</a:t>
            </a:r>
          </a:p>
          <a:p>
            <a:pPr lvl="1" eaLnBrk="1" hangingPunct="1"/>
            <a:r>
              <a:rPr lang="en-US" altLang="en-US" smtClean="0"/>
              <a:t>Vectors can be used to more fully describe motion</a:t>
            </a:r>
          </a:p>
          <a:p>
            <a:pPr eaLnBrk="1" hangingPunct="1"/>
            <a:r>
              <a:rPr lang="en-US" altLang="en-US" smtClean="0"/>
              <a:t>Still interested in displacement, velocity, and acceleration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Vector vs. Scalar Review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All physical quantities encountered in this text will be either a scalar or a vector</a:t>
            </a:r>
          </a:p>
          <a:p>
            <a:pPr eaLnBrk="1" hangingPunct="1"/>
            <a:r>
              <a:rPr lang="en-US" altLang="en-US" smtClean="0"/>
              <a:t>A </a:t>
            </a:r>
            <a:r>
              <a:rPr lang="en-US" altLang="en-US" b="1" smtClean="0"/>
              <a:t>vector</a:t>
            </a:r>
            <a:r>
              <a:rPr lang="en-US" altLang="en-US" smtClean="0"/>
              <a:t> quantity has both magnitude (size) and direction</a:t>
            </a:r>
          </a:p>
          <a:p>
            <a:pPr eaLnBrk="1" hangingPunct="1"/>
            <a:r>
              <a:rPr lang="en-US" altLang="en-US" smtClean="0"/>
              <a:t>A </a:t>
            </a:r>
            <a:r>
              <a:rPr lang="en-US" altLang="en-US" b="1" smtClean="0"/>
              <a:t>scalar</a:t>
            </a:r>
            <a:r>
              <a:rPr lang="en-US" altLang="en-US" smtClean="0"/>
              <a:t> is completely specified by only a magnitude (size)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Displacement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The position of an object is described by its position vector, </a:t>
            </a:r>
          </a:p>
          <a:p>
            <a:pPr eaLnBrk="1" hangingPunct="1"/>
            <a:r>
              <a:rPr lang="en-US" altLang="en-US" sz="2400" smtClean="0"/>
              <a:t>The </a:t>
            </a:r>
            <a:r>
              <a:rPr lang="en-US" altLang="en-US" sz="2400" b="1" smtClean="0"/>
              <a:t>displacement</a:t>
            </a:r>
            <a:r>
              <a:rPr lang="en-US" altLang="en-US" sz="2400" smtClean="0"/>
              <a:t> of the object is defined as the </a:t>
            </a:r>
            <a:r>
              <a:rPr lang="en-US" altLang="en-US" sz="2400" b="1" i="1" smtClean="0"/>
              <a:t>change in its position</a:t>
            </a:r>
          </a:p>
          <a:p>
            <a:pPr lvl="1" eaLnBrk="1" hangingPunct="1"/>
            <a:r>
              <a:rPr lang="en-US" altLang="en-US" sz="2000" b="1" i="1" smtClean="0"/>
              <a:t> </a:t>
            </a:r>
          </a:p>
          <a:p>
            <a:pPr lvl="1" eaLnBrk="1" hangingPunct="1"/>
            <a:endParaRPr lang="en-US" altLang="en-US" sz="2000" b="1" i="1" smtClean="0"/>
          </a:p>
          <a:p>
            <a:pPr eaLnBrk="1" hangingPunct="1"/>
            <a:endParaRPr lang="en-US" altLang="en-US" sz="2400" smtClean="0"/>
          </a:p>
        </p:txBody>
      </p:sp>
      <p:graphicFrame>
        <p:nvGraphicFramePr>
          <p:cNvPr id="22532" name="Object 8"/>
          <p:cNvGraphicFramePr>
            <a:graphicFrameLocks noChangeAspect="1"/>
          </p:cNvGraphicFramePr>
          <p:nvPr/>
        </p:nvGraphicFramePr>
        <p:xfrm>
          <a:off x="1981200" y="3240088"/>
          <a:ext cx="2524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40088"/>
                        <a:ext cx="2524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9"/>
          <p:cNvGraphicFramePr>
            <a:graphicFrameLocks noChangeAspect="1"/>
          </p:cNvGraphicFramePr>
          <p:nvPr/>
        </p:nvGraphicFramePr>
        <p:xfrm>
          <a:off x="1219200" y="5526088"/>
          <a:ext cx="1752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Equation" r:id="rId5" imgW="787400" imgH="228600" progId="Equation.DSMT4">
                  <p:embed/>
                </p:oleObj>
              </mc:Choice>
              <mc:Fallback>
                <p:oleObj name="Equation" r:id="rId5" imgW="7874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526088"/>
                        <a:ext cx="1752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4" name="Picture 11" descr="0313.jpg                                                       000C0B52Casper                         BA5763D6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48768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Velocity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average velocity is the ratio of the displacement to the time interval for the displacement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smtClean="0"/>
          </a:p>
          <a:p>
            <a:pPr lvl="1"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instantaneous velocity is the limit of the average velocity as </a:t>
            </a:r>
            <a:r>
              <a:rPr lang="en-US" altLang="en-US" sz="2800" smtClean="0">
                <a:cs typeface="Times New Roman" panose="02020603050405020304" pitchFamily="18" charset="0"/>
              </a:rPr>
              <a:t>Δt approaches zero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The direction of the instantaneous velocity is along a line that is tangent to the path of the particle and in the direction of motion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766888" y="3187700"/>
          <a:ext cx="158591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3" imgW="666754" imgH="400042" progId="Equation.DSMT4">
                  <p:embed/>
                </p:oleObj>
              </mc:Choice>
              <mc:Fallback>
                <p:oleObj name="Equation" r:id="rId3" imgW="666754" imgH="40004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888" y="3187700"/>
                        <a:ext cx="1585912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Acceleration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average acceleration is defined as the rate at which the velocity changes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instantaneous acceleration is the limit of the average acceleration as </a:t>
            </a:r>
            <a:r>
              <a:rPr lang="en-US" altLang="en-US" smtClean="0">
                <a:cs typeface="Times New Roman" panose="02020603050405020304" pitchFamily="18" charset="0"/>
              </a:rPr>
              <a:t>Δt approaches zero</a:t>
            </a:r>
            <a:endParaRPr lang="en-US" altLang="en-US" smtClean="0"/>
          </a:p>
        </p:txBody>
      </p:sp>
      <p:graphicFrame>
        <p:nvGraphicFramePr>
          <p:cNvPr id="24580" name="Object 6"/>
          <p:cNvGraphicFramePr>
            <a:graphicFrameLocks noChangeAspect="1"/>
          </p:cNvGraphicFramePr>
          <p:nvPr/>
        </p:nvGraphicFramePr>
        <p:xfrm>
          <a:off x="1998663" y="3338513"/>
          <a:ext cx="1811337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3" imgW="676202" imgH="400042" progId="Equation.DSMT4">
                  <p:embed/>
                </p:oleObj>
              </mc:Choice>
              <mc:Fallback>
                <p:oleObj name="Equation" r:id="rId3" imgW="676202" imgH="40004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3" y="3338513"/>
                        <a:ext cx="1811337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Unit Summary (SI)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Displacement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Average velocity and instantaneous velocity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m/s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Average acceleration and instantaneous acceleration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m/s</a:t>
            </a:r>
            <a:r>
              <a:rPr lang="en-US" altLang="en-US" baseline="30000" smtClean="0"/>
              <a:t>2</a:t>
            </a:r>
            <a:endParaRPr lang="en-US" alt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Ways an Object Might Accelerate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magnitude of the velocity (the speed) can change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direction of the velocity can change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Even though the magnitude is constant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Both the magnitude and the direction can change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Projectile Motion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 object may move in both the x and y directions simultaneously</a:t>
            </a:r>
          </a:p>
          <a:p>
            <a:pPr lvl="1" eaLnBrk="1" hangingPunct="1"/>
            <a:r>
              <a:rPr lang="en-US" altLang="en-US" smtClean="0"/>
              <a:t>It moves in two dimensions</a:t>
            </a:r>
          </a:p>
          <a:p>
            <a:pPr eaLnBrk="1" hangingPunct="1"/>
            <a:r>
              <a:rPr lang="en-US" altLang="en-US" smtClean="0"/>
              <a:t>The form of two dimensional motion we will deal with is called </a:t>
            </a:r>
            <a:r>
              <a:rPr lang="en-US" altLang="en-US" b="1" smtClean="0"/>
              <a:t>projectile motion</a:t>
            </a:r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Assumptions of Projectile Motion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 may ignore air friction</a:t>
            </a:r>
          </a:p>
          <a:p>
            <a:pPr eaLnBrk="1" hangingPunct="1"/>
            <a:r>
              <a:rPr lang="en-US" altLang="en-US" smtClean="0"/>
              <a:t>We may ignore the rotation of the earth</a:t>
            </a:r>
          </a:p>
          <a:p>
            <a:pPr eaLnBrk="1" hangingPunct="1"/>
            <a:r>
              <a:rPr lang="en-US" altLang="en-US" smtClean="0"/>
              <a:t>With these assumptions, an object in projectile motion will follow a parabolic path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Rules of Projectile Motion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x- and y-directions of motion are completely independent of each other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x-direction is uniform motion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</a:t>
            </a:r>
            <a:r>
              <a:rPr lang="en-US" altLang="en-US" sz="2400" baseline="-25000" smtClean="0"/>
              <a:t>x</a:t>
            </a:r>
            <a:r>
              <a:rPr lang="en-US" altLang="en-US" sz="2400" smtClean="0"/>
              <a:t> = 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y-direction is free fall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</a:t>
            </a:r>
            <a:r>
              <a:rPr lang="en-US" altLang="en-US" sz="2400" baseline="-25000" smtClean="0"/>
              <a:t>y</a:t>
            </a:r>
            <a:r>
              <a:rPr lang="en-US" altLang="en-US" sz="2400" smtClean="0"/>
              <a:t> = -g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initial velocity can be broken down into its x- and y-components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 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1981200" y="5486400"/>
          <a:ext cx="44958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Equation" r:id="rId3" imgW="2286000" imgH="241300" progId="Equation.DSMT4">
                  <p:embed/>
                </p:oleObj>
              </mc:Choice>
              <mc:Fallback>
                <p:oleObj name="Equation" r:id="rId3" imgW="22860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486400"/>
                        <a:ext cx="44958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Projectile Motion</a:t>
            </a:r>
          </a:p>
        </p:txBody>
      </p:sp>
      <p:pic>
        <p:nvPicPr>
          <p:cNvPr id="30723" name="Picture 6" descr="0314.jpg                                                       000C0B52Casper                         BA5763D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39913"/>
            <a:ext cx="7391400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Projectile Motion at Various Initial Angles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0574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Complementary values of the initial angle result in the same range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The heights will be different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maximum range occurs at a projection angle of 45</a:t>
            </a:r>
            <a:r>
              <a:rPr lang="en-US" altLang="en-US" sz="2800" baseline="30000" smtClean="0"/>
              <a:t>o</a:t>
            </a:r>
            <a:endParaRPr lang="en-US" altLang="en-US" sz="2800" smtClean="0"/>
          </a:p>
        </p:txBody>
      </p:sp>
      <p:pic>
        <p:nvPicPr>
          <p:cNvPr id="31748" name="Picture 6" descr="0315.jpg                                                       000C0B52Casper                         BA5763D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38400"/>
            <a:ext cx="5016500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Vector Notation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When handwritten, use an arrow:</a:t>
            </a:r>
          </a:p>
          <a:p>
            <a:pPr eaLnBrk="1" hangingPunct="1"/>
            <a:r>
              <a:rPr lang="en-US" altLang="en-US" smtClean="0"/>
              <a:t>When printed, will be in bold print with an arrow: </a:t>
            </a:r>
          </a:p>
          <a:p>
            <a:pPr eaLnBrk="1" hangingPunct="1"/>
            <a:r>
              <a:rPr lang="en-US" altLang="en-US" smtClean="0"/>
              <a:t>When dealing with just the magnitude of a vector in print, an italic letter will be used: </a:t>
            </a:r>
            <a:r>
              <a:rPr lang="en-US" altLang="en-US" i="1" smtClean="0"/>
              <a:t>A</a:t>
            </a:r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8553450" y="2057400"/>
          <a:ext cx="3889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142799" imgH="190573" progId="Equation.DSMT4">
                  <p:embed/>
                </p:oleObj>
              </mc:Choice>
              <mc:Fallback>
                <p:oleObj name="Equation" r:id="rId3" imgW="142799" imgH="19057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3450" y="2057400"/>
                        <a:ext cx="38893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648200" y="3048000"/>
          <a:ext cx="4333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5" imgW="164957" imgH="203024" progId="Equation.DSMT4">
                  <p:embed/>
                </p:oleObj>
              </mc:Choice>
              <mc:Fallback>
                <p:oleObj name="Equation" r:id="rId5" imgW="164957" imgH="20302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48000"/>
                        <a:ext cx="4333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Some Details About the Rules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x-direction </a:t>
            </a:r>
          </a:p>
          <a:p>
            <a:pPr lvl="1" eaLnBrk="1" hangingPunct="1"/>
            <a:r>
              <a:rPr lang="en-US" altLang="en-US" smtClean="0"/>
              <a:t>a</a:t>
            </a:r>
            <a:r>
              <a:rPr lang="en-US" altLang="en-US" baseline="-25000" smtClean="0"/>
              <a:t>x </a:t>
            </a:r>
            <a:r>
              <a:rPr lang="en-US" altLang="en-US" smtClean="0"/>
              <a:t>= 0</a:t>
            </a:r>
          </a:p>
          <a:p>
            <a:pPr lvl="1" eaLnBrk="1" hangingPunct="1"/>
            <a:r>
              <a:rPr lang="en-US" altLang="en-US" smtClean="0"/>
              <a:t> </a:t>
            </a:r>
          </a:p>
          <a:p>
            <a:pPr lvl="1" eaLnBrk="1" hangingPunct="1"/>
            <a:r>
              <a:rPr lang="en-US" altLang="en-US" smtClean="0"/>
              <a:t>x = v</a:t>
            </a:r>
            <a:r>
              <a:rPr lang="en-US" altLang="en-US" baseline="-25000" smtClean="0"/>
              <a:t>xo</a:t>
            </a:r>
            <a:r>
              <a:rPr lang="en-US" altLang="en-US" smtClean="0"/>
              <a:t>t</a:t>
            </a:r>
          </a:p>
          <a:p>
            <a:pPr lvl="2" eaLnBrk="1" hangingPunct="1"/>
            <a:r>
              <a:rPr lang="en-US" altLang="en-US" smtClean="0"/>
              <a:t>This is the only operative equation in the x-direction since there is uniform velocity in that direction</a:t>
            </a:r>
          </a:p>
          <a:p>
            <a:pPr lvl="1" eaLnBrk="1" hangingPunct="1"/>
            <a:endParaRPr lang="en-US" altLang="en-US" smtClean="0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1981200" y="3124200"/>
          <a:ext cx="572452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Equation" r:id="rId3" imgW="2038324" imgH="219186" progId="Equation.3">
                  <p:embed/>
                </p:oleObj>
              </mc:Choice>
              <mc:Fallback>
                <p:oleObj name="Equation" r:id="rId3" imgW="2038324" imgH="21918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124200"/>
                        <a:ext cx="5724525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More Details About the Rules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y-direction</a:t>
            </a:r>
          </a:p>
          <a:p>
            <a:pPr lvl="1" eaLnBrk="1" hangingPunct="1"/>
            <a:r>
              <a:rPr lang="en-US" altLang="en-US" smtClean="0"/>
              <a:t> </a:t>
            </a:r>
          </a:p>
          <a:p>
            <a:pPr lvl="1" eaLnBrk="1" hangingPunct="1"/>
            <a:r>
              <a:rPr lang="en-US" altLang="en-US" smtClean="0"/>
              <a:t>free fall problem</a:t>
            </a:r>
          </a:p>
          <a:p>
            <a:pPr lvl="2" eaLnBrk="1" hangingPunct="1"/>
            <a:r>
              <a:rPr lang="en-US" altLang="en-US" smtClean="0"/>
              <a:t>a = -g</a:t>
            </a:r>
          </a:p>
          <a:p>
            <a:pPr lvl="1" eaLnBrk="1" hangingPunct="1"/>
            <a:r>
              <a:rPr lang="en-US" altLang="en-US" smtClean="0"/>
              <a:t>take the positive direction as upward</a:t>
            </a:r>
          </a:p>
          <a:p>
            <a:pPr lvl="1" eaLnBrk="1" hangingPunct="1"/>
            <a:r>
              <a:rPr lang="en-US" altLang="en-US" smtClean="0"/>
              <a:t>uniformly accelerated motion, so the motion equations all hold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1981200" y="2590800"/>
          <a:ext cx="2595563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Equation" r:id="rId3" imgW="914290" imgH="228634" progId="Equation.3">
                  <p:embed/>
                </p:oleObj>
              </mc:Choice>
              <mc:Fallback>
                <p:oleObj name="Equation" r:id="rId3" imgW="914290" imgH="22863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590800"/>
                        <a:ext cx="2595563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Velocity of the Projectile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velocity of the projectile at any point of its motion is the vector sum of its x and y components at that point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Remember to be careful about the angle’s quadrant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1905000" y="3810000"/>
          <a:ext cx="5526088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Equation" r:id="rId3" imgW="2495603" imgH="447550" progId="Equation.DSMT4">
                  <p:embed/>
                </p:oleObj>
              </mc:Choice>
              <mc:Fallback>
                <p:oleObj name="Equation" r:id="rId3" imgW="2495603" imgH="44755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810000"/>
                        <a:ext cx="5526088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Problem-Solving Strategy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Select</a:t>
            </a:r>
            <a:r>
              <a:rPr lang="en-US" altLang="en-US" smtClean="0"/>
              <a:t> a coordinate system and sketch the path of the projectile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Include initial and final positions, velocities, and accelerations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Resolve</a:t>
            </a:r>
            <a:r>
              <a:rPr lang="en-US" altLang="en-US" smtClean="0"/>
              <a:t> the initial velocity into x- and y-components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Treat</a:t>
            </a:r>
            <a:r>
              <a:rPr lang="en-US" altLang="en-US" smtClean="0"/>
              <a:t> the horizontal and vertical motions independently</a:t>
            </a:r>
            <a:endParaRPr lang="en-US" altLang="en-US" b="1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Problem-Solving Strategy, cont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Follow</a:t>
            </a:r>
            <a:r>
              <a:rPr lang="en-US" altLang="en-US" smtClean="0"/>
              <a:t> the techniques for solving problems with constant velocity to analyze the horizontal motion of the projectile</a:t>
            </a:r>
          </a:p>
          <a:p>
            <a:pPr eaLnBrk="1" hangingPunct="1"/>
            <a:r>
              <a:rPr lang="en-US" altLang="en-US" b="1" smtClean="0"/>
              <a:t>Follow</a:t>
            </a:r>
            <a:r>
              <a:rPr lang="en-US" altLang="en-US" smtClean="0"/>
              <a:t> the techniques for solving problems with constant acceleration to analyze the vertical motion of the projectile</a:t>
            </a:r>
          </a:p>
          <a:p>
            <a:pPr eaLnBrk="1" hangingPunct="1"/>
            <a:endParaRPr lang="en-US" altLang="en-US" b="1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Some Variations of Projectile Motion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An object may be fired horizontally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initial velocity is all in the x-direction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v</a:t>
            </a:r>
            <a:r>
              <a:rPr lang="en-US" altLang="en-US" sz="2400" baseline="-25000" smtClean="0"/>
              <a:t>o</a:t>
            </a:r>
            <a:r>
              <a:rPr lang="en-US" altLang="en-US" sz="2400" smtClean="0"/>
              <a:t> = v</a:t>
            </a:r>
            <a:r>
              <a:rPr lang="en-US" altLang="en-US" sz="2400" baseline="-25000" smtClean="0"/>
              <a:t>x</a:t>
            </a:r>
            <a:r>
              <a:rPr lang="en-US" altLang="en-US" sz="2400" smtClean="0"/>
              <a:t> and v</a:t>
            </a:r>
            <a:r>
              <a:rPr lang="en-US" altLang="en-US" sz="2400" baseline="-25000" smtClean="0"/>
              <a:t>y</a:t>
            </a:r>
            <a:r>
              <a:rPr lang="en-US" altLang="en-US" sz="2400" smtClean="0"/>
              <a:t> = 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All the general rules of projectile motion apply</a:t>
            </a:r>
          </a:p>
        </p:txBody>
      </p:sp>
      <p:graphicFrame>
        <p:nvGraphicFramePr>
          <p:cNvPr id="37892" name="Object 6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145088" y="2097088"/>
          <a:ext cx="3810000" cy="395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Photo Editor Photo" r:id="rId3" imgW="6961905" imgH="7228571" progId="MSPhotoEd.3">
                  <p:embed/>
                </p:oleObj>
              </mc:Choice>
              <mc:Fallback>
                <p:oleObj name="Photo Editor Photo" r:id="rId3" imgW="6961905" imgH="7228571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2097088"/>
                        <a:ext cx="3810000" cy="395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Non-Symmetrical Projectile Motion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1336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Follow the general rules for projectile motion</a:t>
            </a:r>
          </a:p>
          <a:p>
            <a:pPr eaLnBrk="1" hangingPunct="1"/>
            <a:r>
              <a:rPr lang="en-US" altLang="en-US" sz="2400" smtClean="0"/>
              <a:t>Break the y-direction into parts</a:t>
            </a:r>
          </a:p>
          <a:p>
            <a:pPr lvl="1" eaLnBrk="1" hangingPunct="1"/>
            <a:r>
              <a:rPr lang="en-US" altLang="en-US" sz="2000" smtClean="0"/>
              <a:t>up and down</a:t>
            </a:r>
          </a:p>
          <a:p>
            <a:pPr lvl="1" eaLnBrk="1" hangingPunct="1"/>
            <a:r>
              <a:rPr lang="en-US" altLang="en-US" sz="2000" smtClean="0"/>
              <a:t>symmetrical back to initial height and then the rest of the height</a:t>
            </a:r>
          </a:p>
        </p:txBody>
      </p:sp>
      <p:pic>
        <p:nvPicPr>
          <p:cNvPr id="38916" name="Picture 6" descr="0319.jpg                                                       000C0B52Casper                         BA5763D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2878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Relative Velocity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Relative velocity is about relating the measurements of two different observers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It may be useful to use a moving frame of reference instead of a stationary one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It is important to specify the frame of reference, since the motion may be different in different frames of reference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There are no specific equations to learn to solve relative velocity problems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Relative Velocity Notation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pattern of subscripts can be useful in solving relative velocity problems</a:t>
            </a:r>
          </a:p>
          <a:p>
            <a:pPr eaLnBrk="1" hangingPunct="1"/>
            <a:r>
              <a:rPr lang="en-US" altLang="en-US" smtClean="0"/>
              <a:t>Assume the following notation:</a:t>
            </a:r>
          </a:p>
          <a:p>
            <a:pPr lvl="1" eaLnBrk="1" hangingPunct="1"/>
            <a:r>
              <a:rPr lang="en-US" altLang="en-US" smtClean="0"/>
              <a:t>E is an observer, stationary with respect to the earth</a:t>
            </a:r>
          </a:p>
          <a:p>
            <a:pPr lvl="1" eaLnBrk="1" hangingPunct="1"/>
            <a:r>
              <a:rPr lang="en-US" altLang="en-US" smtClean="0"/>
              <a:t>A and B are two moving cars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Relative Position Equations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   is the position of car A as measured by E </a:t>
            </a:r>
          </a:p>
          <a:p>
            <a:pPr eaLnBrk="1" hangingPunct="1"/>
            <a:r>
              <a:rPr lang="en-US" altLang="en-US" smtClean="0"/>
              <a:t>    is the position of car B as measured by E </a:t>
            </a:r>
          </a:p>
          <a:p>
            <a:pPr eaLnBrk="1" hangingPunct="1"/>
            <a:r>
              <a:rPr lang="en-US" altLang="en-US" smtClean="0"/>
              <a:t>     is the position of car A as measured by car B</a:t>
            </a:r>
          </a:p>
          <a:p>
            <a:pPr eaLnBrk="1" hangingPunct="1"/>
            <a:r>
              <a:rPr lang="en-US" altLang="en-US" smtClean="0"/>
              <a:t> </a:t>
            </a:r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1524000" y="2057400"/>
          <a:ext cx="6096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Equation" r:id="rId3" imgW="241300" imgH="228600" progId="Equation.DSMT4">
                  <p:embed/>
                </p:oleObj>
              </mc:Choice>
              <mc:Fallback>
                <p:oleObj name="Equation" r:id="rId3" imgW="2413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6096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1616075" y="4191000"/>
          <a:ext cx="5778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Equation" r:id="rId5" imgW="228600" imgH="228600" progId="Equation.DSMT4">
                  <p:embed/>
                </p:oleObj>
              </mc:Choice>
              <mc:Fallback>
                <p:oleObj name="Equation" r:id="rId5" imgW="2286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4191000"/>
                        <a:ext cx="5778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1616075" y="3124200"/>
          <a:ext cx="5778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Equation" r:id="rId7" imgW="228600" imgH="228600" progId="Equation.DSMT4">
                  <p:embed/>
                </p:oleObj>
              </mc:Choice>
              <mc:Fallback>
                <p:oleObj name="Equation" r:id="rId7" imgW="2286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3124200"/>
                        <a:ext cx="5778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1676400" y="5281613"/>
          <a:ext cx="24384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Equation" r:id="rId9" imgW="990600" imgH="228600" progId="Equation.DSMT4">
                  <p:embed/>
                </p:oleObj>
              </mc:Choice>
              <mc:Fallback>
                <p:oleObj name="Equation" r:id="rId9" imgW="9906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281613"/>
                        <a:ext cx="24384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Properties of Vectors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Equality of Two Vectors</a:t>
            </a:r>
          </a:p>
          <a:p>
            <a:pPr lvl="1" eaLnBrk="1" hangingPunct="1"/>
            <a:r>
              <a:rPr lang="en-US" altLang="en-US" smtClean="0"/>
              <a:t>Two vectors are </a:t>
            </a:r>
            <a:r>
              <a:rPr lang="en-US" altLang="en-US" b="1" smtClean="0"/>
              <a:t>equal</a:t>
            </a:r>
            <a:r>
              <a:rPr lang="en-US" altLang="en-US" smtClean="0"/>
              <a:t> if they have the same magnitude and the same direction</a:t>
            </a:r>
          </a:p>
          <a:p>
            <a:pPr eaLnBrk="1" hangingPunct="1"/>
            <a:r>
              <a:rPr lang="en-US" altLang="en-US" smtClean="0"/>
              <a:t>Movement of vectors in a diagram</a:t>
            </a:r>
          </a:p>
          <a:p>
            <a:pPr lvl="1" eaLnBrk="1" hangingPunct="1"/>
            <a:r>
              <a:rPr lang="en-US" altLang="en-US" smtClean="0"/>
              <a:t>Any vector can be moved parallel to itself without being affected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Relative Position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17713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position of car A relative to car B is given by the vector subtraction equation</a:t>
            </a:r>
          </a:p>
          <a:p>
            <a:pPr eaLnBrk="1" hangingPunct="1"/>
            <a:endParaRPr lang="en-US" altLang="en-US" sz="2800" smtClean="0"/>
          </a:p>
        </p:txBody>
      </p:sp>
      <p:pic>
        <p:nvPicPr>
          <p:cNvPr id="43012" name="Picture 6" descr="0321.jpg                                                       000C0B52Casper                         BA5763D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573588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Relative Velocity Equations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rate of change of the displacements gives the relationship for the velocities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</a:t>
            </a:r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2514600" y="3581400"/>
          <a:ext cx="32004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Equation" r:id="rId3" imgW="1143000" imgH="228600" progId="Equation.DSMT4">
                  <p:embed/>
                </p:oleObj>
              </mc:Choice>
              <mc:Fallback>
                <p:oleObj name="Equation" r:id="rId3" imgW="11430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81400"/>
                        <a:ext cx="32004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Problem-Solving Strategy: Relative Velocity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>Label</a:t>
            </a:r>
            <a:r>
              <a:rPr lang="en-US" altLang="en-US" sz="2800" smtClean="0"/>
              <a:t> all the objects with a descriptive letter</a:t>
            </a:r>
          </a:p>
          <a:p>
            <a:pPr eaLnBrk="1" hangingPunct="1"/>
            <a:r>
              <a:rPr lang="en-US" altLang="en-US" sz="2800" b="1" smtClean="0"/>
              <a:t>Look </a:t>
            </a:r>
            <a:r>
              <a:rPr lang="en-US" altLang="en-US" sz="2800" smtClean="0"/>
              <a:t>for phrases such as “velocity of A relative to B” </a:t>
            </a:r>
          </a:p>
          <a:p>
            <a:pPr lvl="1" eaLnBrk="1" hangingPunct="1"/>
            <a:r>
              <a:rPr lang="en-US" altLang="en-US" sz="2400" smtClean="0"/>
              <a:t>Write the velocity variables with appropriate notation</a:t>
            </a:r>
          </a:p>
          <a:p>
            <a:pPr lvl="1" eaLnBrk="1" hangingPunct="1"/>
            <a:r>
              <a:rPr lang="en-US" altLang="en-US" sz="2400" smtClean="0"/>
              <a:t>If there is something not explicitly noted as being relative to something else, it is probably relative to the earth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Problem-Solving Strategy: Relative Velocity, cont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Take</a:t>
            </a:r>
            <a:r>
              <a:rPr lang="en-US" altLang="en-US" smtClean="0"/>
              <a:t> the velocities and put them into an equation</a:t>
            </a:r>
          </a:p>
          <a:p>
            <a:pPr lvl="1" eaLnBrk="1" hangingPunct="1"/>
            <a:r>
              <a:rPr lang="en-US" altLang="en-US" smtClean="0"/>
              <a:t>Keep the subscripts in an order analogous to the standard equation</a:t>
            </a:r>
          </a:p>
          <a:p>
            <a:pPr eaLnBrk="1" hangingPunct="1"/>
            <a:r>
              <a:rPr lang="en-US" altLang="en-US" b="1" smtClean="0"/>
              <a:t>Solve</a:t>
            </a:r>
            <a:r>
              <a:rPr lang="en-US" altLang="en-US" smtClean="0"/>
              <a:t> for the unknown(s)</a:t>
            </a:r>
            <a:endParaRPr lang="en-US" altLang="en-US" b="1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More Properties of Vectors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Negative Vectors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Two vectors are </a:t>
            </a:r>
            <a:r>
              <a:rPr lang="en-US" altLang="en-US" b="1" smtClean="0"/>
              <a:t>negative</a:t>
            </a:r>
            <a:r>
              <a:rPr lang="en-US" altLang="en-US" smtClean="0"/>
              <a:t> if they have the same magnitude but are 180° apart (opposite directions)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Resultant Vector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The </a:t>
            </a:r>
            <a:r>
              <a:rPr lang="en-US" altLang="en-US" b="1" smtClean="0"/>
              <a:t>resultant</a:t>
            </a:r>
            <a:r>
              <a:rPr lang="en-US" altLang="en-US" smtClean="0"/>
              <a:t> vector is the sum of a given set of vectors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981200" y="3657600"/>
          <a:ext cx="40147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1548728" imgH="304668" progId="Equation.DSMT4">
                  <p:embed/>
                </p:oleObj>
              </mc:Choice>
              <mc:Fallback>
                <p:oleObj name="Equation" r:id="rId3" imgW="1548728" imgH="30466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657600"/>
                        <a:ext cx="40147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2057400" y="5562600"/>
          <a:ext cx="197326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5" imgW="761669" imgH="203112" progId="Equation.DSMT4">
                  <p:embed/>
                </p:oleObj>
              </mc:Choice>
              <mc:Fallback>
                <p:oleObj name="Equation" r:id="rId5" imgW="76166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562600"/>
                        <a:ext cx="1973263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Adding Vectors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When adding vectors, their directions must be taken into account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Units must be the same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Geometric Methods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Use scale drawings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Algebraic Methods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More convenient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Adding Vectors Geometrically (Triangle or Polygon Method)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Choose a scale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Draw the first vector with the appropriate length and in the direction specified, with respect to a coordinate 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Draw the next vector with the appropriate length and in the direction specified, with respect to a coordinate system whose origin is the end of vector    and parallel to the coordinate system used for</a:t>
            </a:r>
            <a:endParaRPr lang="en-US" altLang="en-US" sz="2800" b="1" smtClean="0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2743200" y="5562600"/>
          <a:ext cx="4333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3" imgW="164957" imgH="203024" progId="Equation.DSMT4">
                  <p:embed/>
                </p:oleObj>
              </mc:Choice>
              <mc:Fallback>
                <p:oleObj name="Equation" r:id="rId3" imgW="164957" imgH="20302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562600"/>
                        <a:ext cx="4333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648200" y="5943600"/>
          <a:ext cx="4333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5" imgW="164957" imgH="203024" progId="Equation.DSMT4">
                  <p:embed/>
                </p:oleObj>
              </mc:Choice>
              <mc:Fallback>
                <p:oleObj name="Equation" r:id="rId5" imgW="164957" imgH="20302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943600"/>
                        <a:ext cx="4333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Graphically Adding Vectors, cont.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Continue drawing the vectors “tip-to-tail”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resultant is drawn from the origin of    to the end of the last vector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Measure the length of    and its angle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Use the scale factor to convert length to actual magnitude</a:t>
            </a:r>
          </a:p>
        </p:txBody>
      </p:sp>
      <p:graphicFrame>
        <p:nvGraphicFramePr>
          <p:cNvPr id="10244" name="Object 5"/>
          <p:cNvGraphicFramePr>
            <a:graphicFrameLocks noChangeAspect="1"/>
          </p:cNvGraphicFramePr>
          <p:nvPr/>
        </p:nvGraphicFramePr>
        <p:xfrm>
          <a:off x="2895600" y="3657600"/>
          <a:ext cx="371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3" imgW="164957" imgH="203024" progId="Equation.DSMT4">
                  <p:embed/>
                </p:oleObj>
              </mc:Choice>
              <mc:Fallback>
                <p:oleObj name="Equation" r:id="rId3" imgW="164957" imgH="20302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657600"/>
                        <a:ext cx="3714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6"/>
          <p:cNvGraphicFramePr>
            <a:graphicFrameLocks noChangeAspect="1"/>
          </p:cNvGraphicFramePr>
          <p:nvPr/>
        </p:nvGraphicFramePr>
        <p:xfrm>
          <a:off x="1981200" y="5072063"/>
          <a:ext cx="371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5" imgW="164957" imgH="203024" progId="Equation.DSMT4">
                  <p:embed/>
                </p:oleObj>
              </mc:Choice>
              <mc:Fallback>
                <p:oleObj name="Equation" r:id="rId5" imgW="164957" imgH="20302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072063"/>
                        <a:ext cx="3714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9" descr=" 0303a.jpg                                                      000C0B52Casper                         BA5763D6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68538"/>
            <a:ext cx="4419600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Graphically Adding Vectors, cont.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When you have many vectors, just keep repeating the process until all are included</a:t>
            </a:r>
          </a:p>
          <a:p>
            <a:pPr eaLnBrk="1" hangingPunct="1"/>
            <a:r>
              <a:rPr lang="en-US" altLang="en-US" sz="2400" smtClean="0"/>
              <a:t>The resultant is still drawn from the origin of the first vector to the end of the last vector</a:t>
            </a:r>
          </a:p>
        </p:txBody>
      </p:sp>
      <p:pic>
        <p:nvPicPr>
          <p:cNvPr id="11268" name="Picture 9" descr="0304.jpg                                                       000C0B52Casper                         BA5763D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981200"/>
            <a:ext cx="4416425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432</TotalTime>
  <Words>1525</Words>
  <Application>Microsoft Office PowerPoint</Application>
  <PresentationFormat>On-screen Show (4:3)</PresentationFormat>
  <Paragraphs>203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Tahoma</vt:lpstr>
      <vt:lpstr>Arial</vt:lpstr>
      <vt:lpstr>Verdana</vt:lpstr>
      <vt:lpstr>Wingdings</vt:lpstr>
      <vt:lpstr>Calibri</vt:lpstr>
      <vt:lpstr>Times New Roman</vt:lpstr>
      <vt:lpstr>Blends</vt:lpstr>
      <vt:lpstr>MathType 5.0 Equation</vt:lpstr>
      <vt:lpstr>Microsoft Equation 3.0</vt:lpstr>
      <vt:lpstr>Microsoft Photo Editor 3.0 Photo</vt:lpstr>
      <vt:lpstr>Chapter 3</vt:lpstr>
      <vt:lpstr>Vector vs. Scalar Review</vt:lpstr>
      <vt:lpstr>Vector Notation</vt:lpstr>
      <vt:lpstr>Properties of Vectors</vt:lpstr>
      <vt:lpstr>More Properties of Vectors</vt:lpstr>
      <vt:lpstr>Adding Vectors</vt:lpstr>
      <vt:lpstr>Adding Vectors Geometrically (Triangle or Polygon Method)</vt:lpstr>
      <vt:lpstr>Graphically Adding Vectors, cont.</vt:lpstr>
      <vt:lpstr>Graphically Adding Vectors, cont.</vt:lpstr>
      <vt:lpstr>Notes about Vector Addition</vt:lpstr>
      <vt:lpstr>Vector Subtraction</vt:lpstr>
      <vt:lpstr>Multiplying or Dividing a Vector by a Scalar</vt:lpstr>
      <vt:lpstr>Components of a Vector</vt:lpstr>
      <vt:lpstr>Components of a Vector, cont.</vt:lpstr>
      <vt:lpstr>More About Components of a Vector</vt:lpstr>
      <vt:lpstr>More About Components, cont.</vt:lpstr>
      <vt:lpstr>Adding Vectors Algebraically</vt:lpstr>
      <vt:lpstr>Adding Vectors Algebraically, cont.</vt:lpstr>
      <vt:lpstr>Motion in Two Dimensions</vt:lpstr>
      <vt:lpstr>Displacement</vt:lpstr>
      <vt:lpstr>Velocity</vt:lpstr>
      <vt:lpstr>Acceleration</vt:lpstr>
      <vt:lpstr>Unit Summary (SI)</vt:lpstr>
      <vt:lpstr>Ways an Object Might Accelerate</vt:lpstr>
      <vt:lpstr>Projectile Motion</vt:lpstr>
      <vt:lpstr>Assumptions of Projectile Motion</vt:lpstr>
      <vt:lpstr>Rules of Projectile Motion</vt:lpstr>
      <vt:lpstr>Projectile Motion</vt:lpstr>
      <vt:lpstr>Projectile Motion at Various Initial Angles</vt:lpstr>
      <vt:lpstr>Some Details About the Rules</vt:lpstr>
      <vt:lpstr>More Details About the Rules</vt:lpstr>
      <vt:lpstr>Velocity of the Projectile</vt:lpstr>
      <vt:lpstr>Problem-Solving Strategy</vt:lpstr>
      <vt:lpstr>Problem-Solving Strategy, cont</vt:lpstr>
      <vt:lpstr>Some Variations of Projectile Motion</vt:lpstr>
      <vt:lpstr>Non-Symmetrical Projectile Motion</vt:lpstr>
      <vt:lpstr>Relative Velocity</vt:lpstr>
      <vt:lpstr>Relative Velocity Notation</vt:lpstr>
      <vt:lpstr>Relative Position Equations</vt:lpstr>
      <vt:lpstr>Relative Position</vt:lpstr>
      <vt:lpstr>Relative Velocity Equations</vt:lpstr>
      <vt:lpstr>Problem-Solving Strategy: Relative Velocity</vt:lpstr>
      <vt:lpstr>Problem-Solving Strategy: Relative Velocity, cont</vt:lpstr>
    </vt:vector>
  </TitlesOfParts>
  <Company>Next Step Program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Marilyn Akins</dc:creator>
  <cp:lastModifiedBy>Richard Malik</cp:lastModifiedBy>
  <cp:revision>25</cp:revision>
  <dcterms:created xsi:type="dcterms:W3CDTF">2002-07-05T22:34:38Z</dcterms:created>
  <dcterms:modified xsi:type="dcterms:W3CDTF">2015-10-13T11:31:00Z</dcterms:modified>
</cp:coreProperties>
</file>