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2" r:id="rId24"/>
    <p:sldId id="293" r:id="rId25"/>
    <p:sldId id="281" r:id="rId26"/>
    <p:sldId id="295" r:id="rId27"/>
    <p:sldId id="277" r:id="rId28"/>
    <p:sldId id="278" r:id="rId29"/>
    <p:sldId id="283" r:id="rId30"/>
    <p:sldId id="282" r:id="rId31"/>
    <p:sldId id="296" r:id="rId32"/>
    <p:sldId id="297" r:id="rId33"/>
    <p:sldId id="284" r:id="rId34"/>
    <p:sldId id="287" r:id="rId35"/>
    <p:sldId id="285" r:id="rId36"/>
    <p:sldId id="286" r:id="rId37"/>
    <p:sldId id="298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5.xml"/><Relationship Id="rId3" Type="http://schemas.openxmlformats.org/officeDocument/2006/relationships/slide" Target="slides/slide18.xml"/><Relationship Id="rId7" Type="http://schemas.openxmlformats.org/officeDocument/2006/relationships/slide" Target="slides/slide30.xml"/><Relationship Id="rId2" Type="http://schemas.openxmlformats.org/officeDocument/2006/relationships/slide" Target="slides/slide17.xml"/><Relationship Id="rId1" Type="http://schemas.openxmlformats.org/officeDocument/2006/relationships/slide" Target="slides/slide12.xml"/><Relationship Id="rId6" Type="http://schemas.openxmlformats.org/officeDocument/2006/relationships/slide" Target="slides/slide23.xml"/><Relationship Id="rId11" Type="http://schemas.openxmlformats.org/officeDocument/2006/relationships/slide" Target="slides/slide38.xml"/><Relationship Id="rId5" Type="http://schemas.openxmlformats.org/officeDocument/2006/relationships/slide" Target="slides/slide20.xml"/><Relationship Id="rId10" Type="http://schemas.openxmlformats.org/officeDocument/2006/relationships/slide" Target="slides/slide37.xml"/><Relationship Id="rId4" Type="http://schemas.openxmlformats.org/officeDocument/2006/relationships/slide" Target="slides/slide19.xml"/><Relationship Id="rId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09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A67EC62-2C85-49A1-AD15-36DF58030E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90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588EF-C73C-401A-8886-F869E23E7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1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D4C-7C74-4C76-9FE7-01FCB3D65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42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41699-A725-4D17-911A-DA634A7C3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25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8E02D-9C5A-4835-9789-F8951FEB8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4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B5D6A-06F1-4AD5-B6F8-3037C2555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03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8A5F9-F8D7-42AA-8D41-058BE0DD3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19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C3B8D-7807-4943-8A60-AA5740AF7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75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05473-7DD3-4027-BF02-9DA6FA60E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24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1AD50-547D-4315-BF76-D4714221B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8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AED00-6CFD-4859-A924-1EEFE1878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39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F0CF-A985-4677-AFC1-38DF5EC03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6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1E3B-53FA-4F04-9523-9468396B4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05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2D46466-8EEA-4F7E-8D68-176714677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374900"/>
            <a:ext cx="7772400" cy="5969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Laws of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Newton’s Second Law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acceleration of an object is directly proportional to the net force acting on it and inversely proportional to its mass.</a:t>
            </a:r>
          </a:p>
          <a:p>
            <a:pPr eaLnBrk="1" hangingPunct="1"/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</a:t>
            </a:r>
          </a:p>
          <a:p>
            <a:pPr lvl="1" eaLnBrk="1" hangingPunct="1"/>
            <a:r>
              <a:rPr lang="en-US" altLang="en-US" sz="2400" smtClean="0"/>
              <a:t>F and a are both vectors</a:t>
            </a:r>
          </a:p>
          <a:p>
            <a:pPr eaLnBrk="1" hangingPunct="1"/>
            <a:r>
              <a:rPr lang="en-US" altLang="en-US" sz="2800" smtClean="0"/>
              <a:t>Can also be applied three-dimensionally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854200" y="3338513"/>
          <a:ext cx="39211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3" imgW="1628823" imgH="438102" progId="Equation.DSMT4">
                  <p:embed/>
                </p:oleObj>
              </mc:Choice>
              <mc:Fallback>
                <p:oleObj name="Equation" r:id="rId3" imgW="1628823" imgH="4381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338513"/>
                        <a:ext cx="392112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Units of Force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 unit of force is a Newton (N)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US Customary unit of force is a pound (lb)</a:t>
            </a:r>
          </a:p>
          <a:p>
            <a:pPr lvl="1" eaLnBrk="1" hangingPunct="1"/>
            <a:r>
              <a:rPr lang="en-US" altLang="en-US" smtClean="0"/>
              <a:t>1 N = 0.225 lb</a:t>
            </a:r>
          </a:p>
          <a:p>
            <a:pPr eaLnBrk="1" hangingPunct="1"/>
            <a:r>
              <a:rPr lang="en-US" altLang="en-US" smtClean="0"/>
              <a:t>See table 4.1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286000" y="2667000"/>
          <a:ext cx="19812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3" imgW="790657" imgH="380876" progId="Equation.3">
                  <p:embed/>
                </p:oleObj>
              </mc:Choice>
              <mc:Fallback>
                <p:oleObj name="Equation" r:id="rId3" imgW="790657" imgH="38087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19812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Sir Isaac Newton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1642 – 1727</a:t>
            </a:r>
          </a:p>
          <a:p>
            <a:pPr eaLnBrk="1" hangingPunct="1"/>
            <a:r>
              <a:rPr lang="en-US" altLang="en-US" sz="2800" smtClean="0"/>
              <a:t>Formulated basic concepts and laws of mechanics</a:t>
            </a:r>
          </a:p>
          <a:p>
            <a:pPr eaLnBrk="1" hangingPunct="1"/>
            <a:r>
              <a:rPr lang="en-US" altLang="en-US" sz="2800" smtClean="0"/>
              <a:t>Universal Gravitation</a:t>
            </a:r>
          </a:p>
          <a:p>
            <a:pPr eaLnBrk="1" hangingPunct="1"/>
            <a:r>
              <a:rPr lang="en-US" altLang="en-US" sz="2800" smtClean="0"/>
              <a:t>Calculus</a:t>
            </a:r>
          </a:p>
          <a:p>
            <a:pPr eaLnBrk="1" hangingPunct="1"/>
            <a:r>
              <a:rPr lang="en-US" altLang="en-US" sz="2800" smtClean="0"/>
              <a:t>Light and optics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54200"/>
            <a:ext cx="39878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Gravitational Force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Mutual force of attraction between any two objects</a:t>
            </a:r>
          </a:p>
          <a:p>
            <a:pPr eaLnBrk="1" hangingPunct="1"/>
            <a:r>
              <a:rPr lang="en-US" altLang="en-US" smtClean="0"/>
              <a:t>Expressed by Newton’s Law of Universal Gravitation:</a:t>
            </a:r>
          </a:p>
          <a:p>
            <a:pPr lvl="1" eaLnBrk="1" hangingPunct="1"/>
            <a:endParaRPr lang="en-US" altLang="en-US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209800" y="4235450"/>
          <a:ext cx="21336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3" imgW="866780" imgH="380876" progId="Equation.3">
                  <p:embed/>
                </p:oleObj>
              </mc:Choice>
              <mc:Fallback>
                <p:oleObj name="Equation" r:id="rId3" imgW="866780" imgH="38087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35450"/>
                        <a:ext cx="21336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Weight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magnitude of the gravitational force acting on an object of mass </a:t>
            </a:r>
            <a:r>
              <a:rPr lang="en-US" altLang="en-US" i="1" smtClean="0"/>
              <a:t>m</a:t>
            </a:r>
            <a:r>
              <a:rPr lang="en-US" altLang="en-US" smtClean="0"/>
              <a:t> near the Earth’s surface is called the weight </a:t>
            </a:r>
            <a:r>
              <a:rPr lang="en-US" altLang="en-US" i="1" smtClean="0"/>
              <a:t>w</a:t>
            </a:r>
            <a:r>
              <a:rPr lang="en-US" altLang="en-US" smtClean="0"/>
              <a:t> of the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smtClean="0"/>
              <a:t>w = m g</a:t>
            </a:r>
            <a:r>
              <a:rPr lang="en-US" altLang="en-US" smtClean="0"/>
              <a:t> is a special case of Newton’s Second Law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smtClean="0"/>
              <a:t>g</a:t>
            </a:r>
            <a:r>
              <a:rPr lang="en-US" altLang="en-US" smtClean="0"/>
              <a:t> is the acceleration due to gravity</a:t>
            </a:r>
            <a:endParaRPr lang="en-US" altLang="en-US" i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i="1" smtClean="0"/>
              <a:t>g </a:t>
            </a:r>
            <a:r>
              <a:rPr lang="en-US" altLang="en-US" smtClean="0"/>
              <a:t> can also be found from the Law of Universal Gravitation</a:t>
            </a:r>
            <a:endParaRPr lang="en-US" altLang="en-US" i="1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about weight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Weight is </a:t>
            </a:r>
            <a:r>
              <a:rPr lang="en-US" altLang="en-US" b="1" smtClean="0"/>
              <a:t>not</a:t>
            </a:r>
            <a:r>
              <a:rPr lang="en-US" altLang="en-US" smtClean="0"/>
              <a:t> an inherent property of an object </a:t>
            </a:r>
          </a:p>
          <a:p>
            <a:pPr lvl="1" eaLnBrk="1" hangingPunct="1"/>
            <a:r>
              <a:rPr lang="en-US" altLang="en-US" smtClean="0"/>
              <a:t>mass </a:t>
            </a:r>
            <a:r>
              <a:rPr lang="en-US" altLang="en-US" b="1" smtClean="0"/>
              <a:t>is</a:t>
            </a:r>
            <a:r>
              <a:rPr lang="en-US" altLang="en-US" smtClean="0"/>
              <a:t> an inherent property</a:t>
            </a:r>
          </a:p>
          <a:p>
            <a:pPr eaLnBrk="1" hangingPunct="1"/>
            <a:r>
              <a:rPr lang="en-US" altLang="en-US" smtClean="0"/>
              <a:t>Weight depends upon location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Newton’s Third Law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object 1 and object 2 interact, the force exerted by object 1 on object 2 is equal in magnitude but opposite in direction to the force exerted by object 2 on object 1.</a:t>
            </a:r>
          </a:p>
          <a:p>
            <a:pPr lvl="1" eaLnBrk="1" hangingPunct="1"/>
            <a:r>
              <a:rPr lang="en-US" altLang="en-US" smtClean="0"/>
              <a:t> </a:t>
            </a:r>
          </a:p>
          <a:p>
            <a:pPr lvl="1" eaLnBrk="1" hangingPunct="1"/>
            <a:r>
              <a:rPr lang="en-US" altLang="en-US" smtClean="0"/>
              <a:t>Equivalent to saying a single isolated force cannot exist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057400" y="4419600"/>
          <a:ext cx="1905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3" imgW="698197" imgH="253890" progId="Equation.DSMT4">
                  <p:embed/>
                </p:oleObj>
              </mc:Choice>
              <mc:Fallback>
                <p:oleObj name="Equation" r:id="rId3" imgW="698197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19600"/>
                        <a:ext cx="1905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Newton’s Third Law cont.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57400"/>
            <a:ext cx="3810000" cy="4572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F</a:t>
            </a:r>
            <a:r>
              <a:rPr lang="en-US" altLang="en-US" sz="2400" baseline="-25000" smtClean="0"/>
              <a:t>12</a:t>
            </a:r>
            <a:r>
              <a:rPr lang="en-US" altLang="en-US" sz="2400" smtClean="0"/>
              <a:t> may be called the </a:t>
            </a:r>
            <a:r>
              <a:rPr lang="en-US" altLang="en-US" sz="2400" i="1" smtClean="0"/>
              <a:t>action</a:t>
            </a:r>
            <a:r>
              <a:rPr lang="en-US" altLang="en-US" sz="2400" smtClean="0"/>
              <a:t> force and F</a:t>
            </a:r>
            <a:r>
              <a:rPr lang="en-US" altLang="en-US" sz="2400" baseline="-25000" smtClean="0"/>
              <a:t>21</a:t>
            </a:r>
            <a:r>
              <a:rPr lang="en-US" altLang="en-US" sz="2400" smtClean="0"/>
              <a:t> the </a:t>
            </a:r>
            <a:r>
              <a:rPr lang="en-US" altLang="en-US" sz="2400" i="1" smtClean="0"/>
              <a:t>reaction</a:t>
            </a:r>
            <a:r>
              <a:rPr lang="en-US" altLang="en-US" sz="2400" smtClean="0"/>
              <a:t> force</a:t>
            </a:r>
          </a:p>
          <a:p>
            <a:pPr lvl="1" eaLnBrk="1" hangingPunct="1"/>
            <a:r>
              <a:rPr lang="en-US" altLang="en-US" sz="2000" smtClean="0"/>
              <a:t>Actually, either force can be the action or the reaction force</a:t>
            </a:r>
          </a:p>
          <a:p>
            <a:pPr eaLnBrk="1" hangingPunct="1"/>
            <a:r>
              <a:rPr lang="en-US" altLang="en-US" sz="2400" smtClean="0"/>
              <a:t>The action and reaction forces act on </a:t>
            </a:r>
            <a:r>
              <a:rPr lang="en-US" altLang="en-US" sz="2400" b="1" smtClean="0"/>
              <a:t>different</a:t>
            </a:r>
            <a:r>
              <a:rPr lang="en-US" altLang="en-US" sz="2400" smtClean="0"/>
              <a:t> objects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20913"/>
            <a:ext cx="5105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Action-Reaction Pairs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 </a:t>
            </a:r>
          </a:p>
          <a:p>
            <a:pPr lvl="1" eaLnBrk="1" hangingPunct="1"/>
            <a:r>
              <a:rPr lang="en-US" altLang="en-US" sz="2000" smtClean="0"/>
              <a:t>   is the </a:t>
            </a:r>
            <a:r>
              <a:rPr lang="en-US" altLang="en-US" sz="2000" i="1" smtClean="0"/>
              <a:t>normal</a:t>
            </a:r>
            <a:r>
              <a:rPr lang="en-US" altLang="en-US" sz="2000" smtClean="0"/>
              <a:t> force, the force the table exerts on the TV</a:t>
            </a:r>
          </a:p>
          <a:p>
            <a:pPr lvl="1" eaLnBrk="1" hangingPunct="1"/>
            <a:r>
              <a:rPr lang="en-US" altLang="en-US" sz="2000" smtClean="0"/>
              <a:t>  is always perpendicular to the surface</a:t>
            </a:r>
          </a:p>
          <a:p>
            <a:pPr lvl="1" eaLnBrk="1" hangingPunct="1"/>
            <a:r>
              <a:rPr lang="en-US" altLang="en-US" sz="2000" smtClean="0"/>
              <a:t>  is the reaction – the TV on the table</a:t>
            </a:r>
          </a:p>
          <a:p>
            <a:pPr lvl="1" eaLnBrk="1" hangingPunct="1"/>
            <a:r>
              <a:rPr lang="en-US" altLang="en-US" sz="2000" smtClean="0"/>
              <a:t> </a:t>
            </a: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838200" y="2209800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3" imgW="685502" imgH="215806" progId="Equation.DSMT4">
                  <p:embed/>
                </p:oleObj>
              </mc:Choice>
              <mc:Fallback>
                <p:oleObj name="Equation" r:id="rId3" imgW="685502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1447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1219200" y="5257800"/>
          <a:ext cx="9906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5" imgW="571252" imgH="215806" progId="Equation.DSMT4">
                  <p:embed/>
                </p:oleObj>
              </mc:Choice>
              <mc:Fallback>
                <p:oleObj name="Equation" r:id="rId5" imgW="571252" imgH="21580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57800"/>
                        <a:ext cx="9906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/>
        </p:nvGraphicFramePr>
        <p:xfrm>
          <a:off x="1143000" y="2667000"/>
          <a:ext cx="2397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7" imgW="139579" imgH="177646" progId="Equation.DSMT4">
                  <p:embed/>
                </p:oleObj>
              </mc:Choice>
              <mc:Fallback>
                <p:oleObj name="Equation" r:id="rId7" imgW="139579" imgH="1776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0"/>
                        <a:ext cx="2397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/>
          <p:cNvGraphicFramePr>
            <a:graphicFrameLocks noChangeAspect="1"/>
          </p:cNvGraphicFramePr>
          <p:nvPr/>
        </p:nvGraphicFramePr>
        <p:xfrm>
          <a:off x="1219200" y="3657600"/>
          <a:ext cx="2397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9" imgW="139579" imgH="177646" progId="Equation.DSMT4">
                  <p:embed/>
                </p:oleObj>
              </mc:Choice>
              <mc:Fallback>
                <p:oleObj name="Equation" r:id="rId9" imgW="139579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57600"/>
                        <a:ext cx="2397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9"/>
          <p:cNvGraphicFramePr>
            <a:graphicFrameLocks noChangeAspect="1"/>
          </p:cNvGraphicFramePr>
          <p:nvPr/>
        </p:nvGraphicFramePr>
        <p:xfrm>
          <a:off x="1165225" y="4624388"/>
          <a:ext cx="3476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10" imgW="202936" imgH="177569" progId="Equation.DSMT4">
                  <p:embed/>
                </p:oleObj>
              </mc:Choice>
              <mc:Fallback>
                <p:oleObj name="Equation" r:id="rId10" imgW="202936" imgH="17756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624388"/>
                        <a:ext cx="3476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8768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Action-Reaction pairs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362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 </a:t>
            </a:r>
          </a:p>
          <a:p>
            <a:pPr lvl="1" eaLnBrk="1" hangingPunct="1"/>
            <a:r>
              <a:rPr lang="en-US" altLang="en-US" sz="2400" smtClean="0"/>
              <a:t>  is the force the Earth exerts on the object</a:t>
            </a:r>
          </a:p>
          <a:p>
            <a:pPr lvl="1" eaLnBrk="1" hangingPunct="1"/>
            <a:r>
              <a:rPr lang="en-US" altLang="en-US" sz="2400" smtClean="0"/>
              <a:t>  is the force the object exerts on the earth</a:t>
            </a:r>
          </a:p>
          <a:p>
            <a:pPr lvl="1" eaLnBrk="1" hangingPunct="1"/>
            <a:r>
              <a:rPr lang="en-US" altLang="en-US" sz="2400" smtClean="0"/>
              <a:t> </a:t>
            </a:r>
          </a:p>
          <a:p>
            <a:pPr eaLnBrk="1" hangingPunct="1"/>
            <a:endParaRPr lang="en-US" altLang="en-US" sz="2800" smtClean="0"/>
          </a:p>
          <a:p>
            <a:pPr lvl="1" eaLnBrk="1" hangingPunct="1"/>
            <a:endParaRPr lang="en-US" altLang="en-US" sz="2400" baseline="-25000" smtClean="0"/>
          </a:p>
        </p:txBody>
      </p:sp>
      <p:graphicFrame>
        <p:nvGraphicFramePr>
          <p:cNvPr id="21508" name="Object 8"/>
          <p:cNvGraphicFramePr>
            <a:graphicFrameLocks noChangeAspect="1"/>
          </p:cNvGraphicFramePr>
          <p:nvPr/>
        </p:nvGraphicFramePr>
        <p:xfrm>
          <a:off x="457200" y="2382838"/>
          <a:ext cx="16002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3" imgW="736280" imgH="266584" progId="Equation.DSMT4">
                  <p:embed/>
                </p:oleObj>
              </mc:Choice>
              <mc:Fallback>
                <p:oleObj name="Equation" r:id="rId3" imgW="736280" imgH="26658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82838"/>
                        <a:ext cx="16002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9"/>
          <p:cNvGraphicFramePr>
            <a:graphicFrameLocks noChangeAspect="1"/>
          </p:cNvGraphicFramePr>
          <p:nvPr/>
        </p:nvGraphicFramePr>
        <p:xfrm>
          <a:off x="838200" y="2819400"/>
          <a:ext cx="3857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5" imgW="177569" imgH="266353" progId="Equation.DSMT4">
                  <p:embed/>
                </p:oleObj>
              </mc:Choice>
              <mc:Fallback>
                <p:oleObj name="Equation" r:id="rId5" imgW="177569" imgH="26635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3857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0"/>
          <p:cNvGraphicFramePr>
            <a:graphicFrameLocks noChangeAspect="1"/>
          </p:cNvGraphicFramePr>
          <p:nvPr/>
        </p:nvGraphicFramePr>
        <p:xfrm>
          <a:off x="838200" y="3962400"/>
          <a:ext cx="3857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7" imgW="177569" imgH="266353" progId="Equation.DSMT4">
                  <p:embed/>
                </p:oleObj>
              </mc:Choice>
              <mc:Fallback>
                <p:oleObj name="Equation" r:id="rId7" imgW="177569" imgH="26635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2400"/>
                        <a:ext cx="3857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11"/>
          <p:cNvGraphicFramePr>
            <a:graphicFrameLocks noChangeAspect="1"/>
          </p:cNvGraphicFramePr>
          <p:nvPr/>
        </p:nvGraphicFramePr>
        <p:xfrm>
          <a:off x="1052513" y="5181600"/>
          <a:ext cx="13239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9" imgW="609336" imgH="266584" progId="Equation.DSMT4">
                  <p:embed/>
                </p:oleObj>
              </mc:Choice>
              <mc:Fallback>
                <p:oleObj name="Equation" r:id="rId9" imgW="609336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5181600"/>
                        <a:ext cx="13239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2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35150"/>
            <a:ext cx="5195888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Classical Mechanics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Describes the relationship between the motion of objects in our everyday world and the forces acting on them</a:t>
            </a:r>
          </a:p>
          <a:p>
            <a:pPr eaLnBrk="1" hangingPunct="1"/>
            <a:r>
              <a:rPr lang="en-US" altLang="en-US" sz="2800" smtClean="0"/>
              <a:t>Conditions when Classical Mechanics does not apply</a:t>
            </a:r>
          </a:p>
          <a:p>
            <a:pPr lvl="1" eaLnBrk="1" hangingPunct="1"/>
            <a:r>
              <a:rPr lang="en-US" altLang="en-US" sz="2400" smtClean="0"/>
              <a:t>very tiny objects (&lt; atomic sizes)</a:t>
            </a:r>
          </a:p>
          <a:p>
            <a:pPr lvl="1" eaLnBrk="1" hangingPunct="1"/>
            <a:r>
              <a:rPr lang="en-US" altLang="en-US" sz="2400" smtClean="0"/>
              <a:t>objects moving near the speed of light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Forces Acting on an Object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Newton’s Law uses the forces acting </a:t>
            </a:r>
            <a:r>
              <a:rPr lang="en-US" altLang="en-US" sz="2800" i="1" smtClean="0"/>
              <a:t>on</a:t>
            </a:r>
            <a:r>
              <a:rPr lang="en-US" altLang="en-US" sz="2800" smtClean="0"/>
              <a:t> an object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             are acting on the object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             are acting on other objects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graphicFrame>
        <p:nvGraphicFramePr>
          <p:cNvPr id="22532" name="Object 6"/>
          <p:cNvGraphicFramePr>
            <a:graphicFrameLocks noChangeAspect="1"/>
          </p:cNvGraphicFramePr>
          <p:nvPr/>
        </p:nvGraphicFramePr>
        <p:xfrm>
          <a:off x="1600200" y="3581400"/>
          <a:ext cx="16764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3" imgW="672808" imgH="266584" progId="Equation.DSMT4">
                  <p:embed/>
                </p:oleObj>
              </mc:Choice>
              <mc:Fallback>
                <p:oleObj name="Equation" r:id="rId3" imgW="672808" imgH="26658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81400"/>
                        <a:ext cx="16764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7"/>
          <p:cNvGraphicFramePr>
            <a:graphicFrameLocks noChangeAspect="1"/>
          </p:cNvGraphicFramePr>
          <p:nvPr/>
        </p:nvGraphicFramePr>
        <p:xfrm>
          <a:off x="1520825" y="4800600"/>
          <a:ext cx="18351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5" imgW="736280" imgH="266584" progId="Equation.DSMT4">
                  <p:embed/>
                </p:oleObj>
              </mc:Choice>
              <mc:Fallback>
                <p:oleObj name="Equation" r:id="rId5" imgW="736280" imgH="26658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4800600"/>
                        <a:ext cx="183515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25781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Applications of Newton’s Laws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Assumptions</a:t>
            </a:r>
          </a:p>
          <a:p>
            <a:pPr lvl="1" eaLnBrk="1" hangingPunct="1"/>
            <a:r>
              <a:rPr lang="en-US" altLang="en-US" smtClean="0"/>
              <a:t>Objects behave as particles</a:t>
            </a:r>
          </a:p>
          <a:p>
            <a:pPr lvl="2" eaLnBrk="1" hangingPunct="1"/>
            <a:r>
              <a:rPr lang="en-US" altLang="en-US" smtClean="0"/>
              <a:t>can ignore rotational motion (for now)</a:t>
            </a:r>
          </a:p>
          <a:p>
            <a:pPr lvl="1" eaLnBrk="1" hangingPunct="1"/>
            <a:r>
              <a:rPr lang="en-US" altLang="en-US" smtClean="0"/>
              <a:t>Masses of strings or ropes are negligible</a:t>
            </a:r>
          </a:p>
          <a:p>
            <a:pPr lvl="1" eaLnBrk="1" hangingPunct="1"/>
            <a:r>
              <a:rPr lang="en-US" altLang="en-US" smtClean="0"/>
              <a:t>Interested only in the forces acting on the object</a:t>
            </a:r>
          </a:p>
          <a:p>
            <a:pPr lvl="2" eaLnBrk="1" hangingPunct="1"/>
            <a:r>
              <a:rPr lang="en-US" altLang="en-US" smtClean="0"/>
              <a:t>can neglect reaction forces </a:t>
            </a:r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Free Body Diagram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Must identify all the forces acting on the object of interest</a:t>
            </a:r>
          </a:p>
          <a:p>
            <a:pPr eaLnBrk="1" hangingPunct="1"/>
            <a:r>
              <a:rPr lang="en-US" altLang="en-US" smtClean="0"/>
              <a:t>Choose an appropriate coordinate system</a:t>
            </a:r>
          </a:p>
          <a:p>
            <a:pPr eaLnBrk="1" hangingPunct="1"/>
            <a:r>
              <a:rPr lang="en-US" altLang="en-US" smtClean="0"/>
              <a:t>If the free body diagram is incorrect, the solution will likely be incorrect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Free Body Diagram,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17713"/>
            <a:ext cx="46116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force    is the tension acting on the box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tension is the same at all points along the rope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               are the forces exerted by the earth and the ground</a:t>
            </a:r>
          </a:p>
        </p:txBody>
      </p:sp>
      <p:graphicFrame>
        <p:nvGraphicFramePr>
          <p:cNvPr id="25604" name="Object 7"/>
          <p:cNvGraphicFramePr>
            <a:graphicFrameLocks noChangeAspect="1"/>
          </p:cNvGraphicFramePr>
          <p:nvPr/>
        </p:nvGraphicFramePr>
        <p:xfrm>
          <a:off x="874713" y="4191000"/>
          <a:ext cx="16764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3" imgW="672808" imgH="266584" progId="Equation.DSMT4">
                  <p:embed/>
                </p:oleObj>
              </mc:Choice>
              <mc:Fallback>
                <p:oleObj name="Equation" r:id="rId3" imgW="672808" imgH="26658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191000"/>
                        <a:ext cx="16764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9624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981200"/>
            <a:ext cx="344488" cy="46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Free Body Diagram, final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Only forces acting directly on the object are included in the free body diagram</a:t>
            </a:r>
          </a:p>
          <a:p>
            <a:pPr lvl="1" eaLnBrk="1" hangingPunct="1"/>
            <a:r>
              <a:rPr lang="en-US" altLang="en-US" smtClean="0"/>
              <a:t>Reaction forces act on other objects and so are not included</a:t>
            </a:r>
          </a:p>
          <a:p>
            <a:pPr lvl="1" eaLnBrk="1" hangingPunct="1"/>
            <a:r>
              <a:rPr lang="en-US" altLang="en-US" smtClean="0"/>
              <a:t>The reaction forces do not directly influence the object’s motion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Solving Newton’s Second Law Problems</a:t>
            </a:r>
          </a:p>
        </p:txBody>
      </p:sp>
      <p:sp>
        <p:nvSpPr>
          <p:cNvPr id="2765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Read</a:t>
            </a:r>
            <a:r>
              <a:rPr lang="en-US" altLang="en-US" smtClean="0"/>
              <a:t> the problem at least once</a:t>
            </a:r>
          </a:p>
          <a:p>
            <a:pPr eaLnBrk="1" hangingPunct="1"/>
            <a:r>
              <a:rPr lang="en-US" altLang="en-US" b="1" smtClean="0"/>
              <a:t>Draw</a:t>
            </a:r>
            <a:r>
              <a:rPr lang="en-US" altLang="en-US" smtClean="0"/>
              <a:t> a picture of the system</a:t>
            </a:r>
          </a:p>
          <a:p>
            <a:pPr lvl="1" eaLnBrk="1" hangingPunct="1"/>
            <a:r>
              <a:rPr lang="en-US" altLang="en-US" smtClean="0"/>
              <a:t>Identify the object of primary interest</a:t>
            </a:r>
          </a:p>
          <a:p>
            <a:pPr lvl="1" eaLnBrk="1" hangingPunct="1"/>
            <a:r>
              <a:rPr lang="en-US" altLang="en-US" smtClean="0"/>
              <a:t>Indicate forces with arrows</a:t>
            </a:r>
          </a:p>
          <a:p>
            <a:pPr eaLnBrk="1" hangingPunct="1"/>
            <a:r>
              <a:rPr lang="en-US" altLang="en-US" b="1" smtClean="0"/>
              <a:t>Label</a:t>
            </a:r>
            <a:r>
              <a:rPr lang="en-US" altLang="en-US" smtClean="0"/>
              <a:t> each force</a:t>
            </a:r>
          </a:p>
          <a:p>
            <a:pPr lvl="1" eaLnBrk="1" hangingPunct="1"/>
            <a:r>
              <a:rPr lang="en-US" altLang="en-US" smtClean="0"/>
              <a:t>Use labels that bring to mind the physical quantity involved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Solving Newton’s Second Law Problems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Draw</a:t>
            </a:r>
            <a:r>
              <a:rPr lang="en-US" altLang="en-US" sz="2800" smtClean="0"/>
              <a:t> a free body diagram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If additional objects are involved, draw separate free body diagrams for each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Choose a convenient coordinate system for each object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Apply Newton’s Second Law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x- and y-components should be taken from the vector equation and written separately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Solve</a:t>
            </a:r>
            <a:r>
              <a:rPr lang="en-US" altLang="en-US" sz="2800" smtClean="0"/>
              <a:t> for the unknown(s)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Equilibrium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object either at rest or moving with a constant velocity is said to be in </a:t>
            </a:r>
            <a:r>
              <a:rPr lang="en-US" altLang="en-US" i="1" smtClean="0"/>
              <a:t>equilibrium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The net force acting on the object is zero (since the acceleration is zero)</a:t>
            </a:r>
          </a:p>
          <a:p>
            <a:pPr lvl="1" eaLnBrk="1" hangingPunct="1"/>
            <a:endParaRPr lang="en-US" altLang="en-US" smtClean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895600" y="5181600"/>
          <a:ext cx="18970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3" imgW="600079" imgH="257247" progId="Equation.DSMT4">
                  <p:embed/>
                </p:oleObj>
              </mc:Choice>
              <mc:Fallback>
                <p:oleObj name="Equation" r:id="rId3" imgW="600079" imgH="25724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81600"/>
                        <a:ext cx="1897063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Equilibrium cont.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Easier to work with the equation in terms of its components: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This could be extended to three dimensions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209800" y="3200400"/>
          <a:ext cx="44958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3" imgW="1676333" imgH="247529" progId="Equation.DSMT4">
                  <p:embed/>
                </p:oleObj>
              </mc:Choice>
              <mc:Fallback>
                <p:oleObj name="Equation" r:id="rId3" imgW="1676333" imgH="247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44958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Equilibrium Example – Free Body Diagrams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133600"/>
            <a:ext cx="82169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Usually think of a force as a push or pull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Vector quantity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May be a </a:t>
            </a:r>
            <a:r>
              <a:rPr lang="en-US" altLang="en-US" sz="2800" b="1" smtClean="0"/>
              <a:t>contact force</a:t>
            </a:r>
            <a:r>
              <a:rPr lang="en-US" altLang="en-US" sz="2800" smtClean="0"/>
              <a:t> or a </a:t>
            </a:r>
            <a:r>
              <a:rPr lang="en-US" altLang="en-US" sz="2800" b="1" smtClean="0"/>
              <a:t>field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Contact forces result from physical contact between two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Field forces act between disconnected objects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Also called “action at a distance”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Inclined Planes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1336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Choose the coordinate system with x along the incline and y perpendicular to the incline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Replace the force of gravity with its components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54200"/>
            <a:ext cx="437673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 Objects – Example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When you have more than one object, the problem-solving strategy is applied to each object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Draw free body diagrams for each object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Apply Newton’s Laws to each object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Solve the equations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 Objects – Example, cont.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8674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Forces of Friction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an object is in motion on a surface or through a viscous medium, there will be a resistance to the motion</a:t>
            </a:r>
          </a:p>
          <a:p>
            <a:pPr lvl="1" eaLnBrk="1" hangingPunct="1"/>
            <a:r>
              <a:rPr lang="en-US" altLang="en-US" smtClean="0"/>
              <a:t>This is due to the interactions between the object and its environment</a:t>
            </a:r>
          </a:p>
          <a:p>
            <a:pPr eaLnBrk="1" hangingPunct="1"/>
            <a:r>
              <a:rPr lang="en-US" altLang="en-US" smtClean="0"/>
              <a:t>This is resistance is called </a:t>
            </a:r>
            <a:r>
              <a:rPr lang="en-US" altLang="en-US" b="1" smtClean="0"/>
              <a:t>friction</a:t>
            </a:r>
            <a:endParaRPr lang="en-US" alt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About Friction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Friction is proportional to the normal force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force of static friction is generally greater than the force of kinetic friction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coefficient of friction (µ) depends on the surfaces in contact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direction of the frictional force is opposite the direction of 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coefficients of friction are nearly independent of the area of contact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Static friction acts to keep the object from moving</a:t>
            </a:r>
          </a:p>
          <a:p>
            <a:pPr eaLnBrk="1" hangingPunct="1"/>
            <a:r>
              <a:rPr lang="en-US" altLang="en-US" sz="2800" smtClean="0"/>
              <a:t>If F increases, so does ƒ</a:t>
            </a:r>
            <a:r>
              <a:rPr lang="en-US" altLang="en-US" sz="2800" baseline="-25000" smtClean="0"/>
              <a:t>s</a:t>
            </a:r>
          </a:p>
          <a:p>
            <a:pPr eaLnBrk="1" hangingPunct="1"/>
            <a:r>
              <a:rPr lang="en-US" altLang="en-US" sz="2800" smtClean="0"/>
              <a:t>If F decreases, so does ƒ</a:t>
            </a:r>
            <a:r>
              <a:rPr lang="en-US" altLang="en-US" sz="2800" baseline="-25000" smtClean="0"/>
              <a:t>s</a:t>
            </a:r>
          </a:p>
          <a:p>
            <a:pPr eaLnBrk="1" hangingPunct="1"/>
            <a:r>
              <a:rPr lang="en-US" altLang="en-US" sz="2800" smtClean="0"/>
              <a:t>ƒ</a:t>
            </a:r>
            <a:r>
              <a:rPr lang="en-US" altLang="en-US" sz="2800" baseline="-25000" smtClean="0"/>
              <a:t>s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 µ n</a:t>
            </a:r>
            <a:endParaRPr lang="en-US" altLang="en-US" sz="2800" baseline="-250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pic>
        <p:nvPicPr>
          <p:cNvPr id="378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76200"/>
            <a:ext cx="3149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Static Friction, ƒ</a:t>
            </a:r>
            <a:r>
              <a:rPr lang="en-US" altLang="en-US" baseline="-25000" smtClean="0"/>
              <a:t>s</a:t>
            </a:r>
            <a:endParaRPr lang="en-US" alt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Kinetic Friction, ƒ</a:t>
            </a:r>
            <a:r>
              <a:rPr lang="en-US" altLang="en-US" baseline="-25000" smtClean="0"/>
              <a:t>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force of kinetic friction acts when the object is in 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ƒ</a:t>
            </a:r>
            <a:r>
              <a:rPr lang="en-US" altLang="en-US" sz="2800" baseline="-25000" smtClean="0"/>
              <a:t>k</a:t>
            </a:r>
            <a:r>
              <a:rPr lang="en-US" altLang="en-US" sz="2800" smtClean="0"/>
              <a:t> =</a:t>
            </a:r>
            <a:r>
              <a:rPr lang="en-US" altLang="en-US" sz="2800" smtClean="0">
                <a:sym typeface="Symbol" panose="05050102010706020507" pitchFamily="18" charset="2"/>
              </a:rPr>
              <a:t> µ 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ym typeface="Symbol" panose="05050102010706020507" pitchFamily="18" charset="2"/>
              </a:rPr>
              <a:t>Variations of the coefficient with speed will be ignored</a:t>
            </a:r>
            <a:endParaRPr lang="en-US" altLang="en-US" sz="2400" smtClean="0"/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152400"/>
            <a:ext cx="2773362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Block on a Ramp,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Axes are rotated as usual on an incline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direction of impending motion would be down the plane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Friction acts up the plane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Opposes the 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Apply Newton’s Laws and solve equations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5257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Connected </a:t>
            </a:r>
            <a:br>
              <a:rPr lang="en-US" altLang="en-US" smtClean="0"/>
            </a:br>
            <a:r>
              <a:rPr lang="en-US" altLang="en-US" smtClean="0"/>
              <a:t>Objects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91000" cy="4495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Apply Newton’s Laws separately to each object </a:t>
            </a:r>
          </a:p>
          <a:p>
            <a:pPr eaLnBrk="1" hangingPunct="1"/>
            <a:r>
              <a:rPr lang="en-US" altLang="en-US" sz="2400" smtClean="0"/>
              <a:t>The magnitude of the acceleration of both objects will be the same</a:t>
            </a:r>
          </a:p>
          <a:p>
            <a:pPr eaLnBrk="1" hangingPunct="1"/>
            <a:r>
              <a:rPr lang="en-US" altLang="en-US" sz="2400" smtClean="0"/>
              <a:t>The tension is the same in each diagram</a:t>
            </a:r>
          </a:p>
          <a:p>
            <a:pPr eaLnBrk="1" hangingPunct="1"/>
            <a:r>
              <a:rPr lang="en-US" altLang="en-US" sz="2400" smtClean="0"/>
              <a:t>Solve the simultaneous equations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30400"/>
            <a:ext cx="2525713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About Connected Objects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Treating the system as one object allows an alternative method or a check</a:t>
            </a:r>
          </a:p>
          <a:p>
            <a:pPr lvl="1" eaLnBrk="1" hangingPunct="1"/>
            <a:r>
              <a:rPr lang="en-US" altLang="en-US" smtClean="0"/>
              <a:t>Use only external forces</a:t>
            </a:r>
          </a:p>
          <a:p>
            <a:pPr lvl="2" eaLnBrk="1" hangingPunct="1"/>
            <a:r>
              <a:rPr lang="en-US" altLang="en-US" smtClean="0"/>
              <a:t>Not the tension – it’s internal</a:t>
            </a:r>
          </a:p>
          <a:p>
            <a:pPr lvl="1" eaLnBrk="1" hangingPunct="1"/>
            <a:r>
              <a:rPr lang="en-US" altLang="en-US" smtClean="0"/>
              <a:t>The mass is the mass of the system</a:t>
            </a:r>
          </a:p>
          <a:p>
            <a:pPr eaLnBrk="1" hangingPunct="1"/>
            <a:r>
              <a:rPr lang="en-US" altLang="en-US" smtClean="0"/>
              <a:t>Doesn’t tell you anything about any internal forces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Contact and Field Forces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362200" y="2133600"/>
          <a:ext cx="4648200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hoto Editor Photo" r:id="rId3" imgW="7800000" imgH="7314286" progId="MSPhotoEd.3">
                  <p:embed/>
                </p:oleObj>
              </mc:Choice>
              <mc:Fallback>
                <p:oleObj name="Photo Editor Photo" r:id="rId3" imgW="7800000" imgH="731428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133600"/>
                        <a:ext cx="4648200" cy="435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Fundamental Forces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Strong nuclear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Electromagnetic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Weak nuclear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Gravity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All field forces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Listed in order of decreasing strength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Only gravity and electromagnetic in mechanics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Newton’s First Law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object moves with a velocity that is constant in magnitude and direction, unless acted on by a nonzero net force</a:t>
            </a:r>
          </a:p>
          <a:p>
            <a:pPr lvl="1" eaLnBrk="1" hangingPunct="1"/>
            <a:r>
              <a:rPr lang="en-US" altLang="en-US" smtClean="0"/>
              <a:t>The net force is defined as the vector sum of all the external forces exerted on the object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External and Internal Forces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External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Any force that results from the interaction between the object and its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Internal forces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Forces that originate within the object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They cannot change the object’s velocity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Inertia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 the tendency of an object to continue in its original motion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measure of the resistance of an object to changes in its motion due to a force</a:t>
            </a:r>
          </a:p>
          <a:p>
            <a:pPr eaLnBrk="1" hangingPunct="1"/>
            <a:r>
              <a:rPr lang="en-US" altLang="en-US" smtClean="0"/>
              <a:t>Scalar quantity</a:t>
            </a:r>
          </a:p>
          <a:p>
            <a:pPr eaLnBrk="1" hangingPunct="1"/>
            <a:r>
              <a:rPr lang="en-US" altLang="en-US" smtClean="0"/>
              <a:t>SI units are kg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381</TotalTime>
  <Words>1244</Words>
  <Application>Microsoft Office PowerPoint</Application>
  <PresentationFormat>On-screen Show (4:3)</PresentationFormat>
  <Paragraphs>181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Tahoma</vt:lpstr>
      <vt:lpstr>Arial</vt:lpstr>
      <vt:lpstr>Verdana</vt:lpstr>
      <vt:lpstr>Wingdings</vt:lpstr>
      <vt:lpstr>Calibri</vt:lpstr>
      <vt:lpstr>Symbol</vt:lpstr>
      <vt:lpstr>Blends</vt:lpstr>
      <vt:lpstr>Microsoft Photo Editor 3.0 Photo</vt:lpstr>
      <vt:lpstr>MathType 5.0 Equation</vt:lpstr>
      <vt:lpstr>Microsoft Equation 3.0</vt:lpstr>
      <vt:lpstr>Chapter 4</vt:lpstr>
      <vt:lpstr>Classical Mechanics</vt:lpstr>
      <vt:lpstr>Forces</vt:lpstr>
      <vt:lpstr>Contact and Field Forces</vt:lpstr>
      <vt:lpstr>Fundamental Forces</vt:lpstr>
      <vt:lpstr>Newton’s First Law</vt:lpstr>
      <vt:lpstr>External and Internal Forces</vt:lpstr>
      <vt:lpstr>Inertia</vt:lpstr>
      <vt:lpstr>Mass</vt:lpstr>
      <vt:lpstr>Newton’s Second Law</vt:lpstr>
      <vt:lpstr>Units of Force</vt:lpstr>
      <vt:lpstr>Sir Isaac Newton</vt:lpstr>
      <vt:lpstr>Gravitational Force</vt:lpstr>
      <vt:lpstr>Weight</vt:lpstr>
      <vt:lpstr>More about weight</vt:lpstr>
      <vt:lpstr>Newton’s Third Law</vt:lpstr>
      <vt:lpstr>Newton’s Third Law cont.</vt:lpstr>
      <vt:lpstr>Some Action-Reaction Pairs</vt:lpstr>
      <vt:lpstr>More Action-Reaction pairs</vt:lpstr>
      <vt:lpstr>Forces Acting on an Object</vt:lpstr>
      <vt:lpstr>Applications of Newton’s Laws</vt:lpstr>
      <vt:lpstr>Free Body Diagram</vt:lpstr>
      <vt:lpstr>Free Body Diagram, Example</vt:lpstr>
      <vt:lpstr>Free Body Diagram, final</vt:lpstr>
      <vt:lpstr>Solving Newton’s Second Law Problems</vt:lpstr>
      <vt:lpstr>Solving Newton’s Second Law Problems</vt:lpstr>
      <vt:lpstr>Equilibrium</vt:lpstr>
      <vt:lpstr>Equilibrium cont.</vt:lpstr>
      <vt:lpstr>Equilibrium Example – Free Body Diagrams</vt:lpstr>
      <vt:lpstr>Inclined Planes</vt:lpstr>
      <vt:lpstr>Multiple Objects – Example </vt:lpstr>
      <vt:lpstr>Multiple Objects – Example, cont.</vt:lpstr>
      <vt:lpstr>Forces of Friction</vt:lpstr>
      <vt:lpstr>More About Friction</vt:lpstr>
      <vt:lpstr>Static Friction, ƒs</vt:lpstr>
      <vt:lpstr>Kinetic Friction, ƒk</vt:lpstr>
      <vt:lpstr>Block on a Ramp, Example</vt:lpstr>
      <vt:lpstr>Connected  Objects</vt:lpstr>
      <vt:lpstr>More About Connected Objects</vt:lpstr>
    </vt:vector>
  </TitlesOfParts>
  <Company>Next Step Program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Marilyn Akins</dc:creator>
  <cp:lastModifiedBy>Richard Malik</cp:lastModifiedBy>
  <cp:revision>16</cp:revision>
  <dcterms:created xsi:type="dcterms:W3CDTF">2002-07-16T16:02:25Z</dcterms:created>
  <dcterms:modified xsi:type="dcterms:W3CDTF">2015-10-13T11:30:40Z</dcterms:modified>
</cp:coreProperties>
</file>