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9" r:id="rId13"/>
    <p:sldId id="267" r:id="rId14"/>
    <p:sldId id="268" r:id="rId15"/>
    <p:sldId id="269" r:id="rId16"/>
    <p:sldId id="300" r:id="rId17"/>
    <p:sldId id="274" r:id="rId18"/>
    <p:sldId id="275" r:id="rId19"/>
    <p:sldId id="276" r:id="rId20"/>
    <p:sldId id="277" r:id="rId21"/>
    <p:sldId id="298" r:id="rId22"/>
    <p:sldId id="270" r:id="rId23"/>
    <p:sldId id="301" r:id="rId24"/>
    <p:sldId id="271" r:id="rId25"/>
    <p:sldId id="272" r:id="rId26"/>
    <p:sldId id="302" r:id="rId27"/>
    <p:sldId id="273" r:id="rId28"/>
    <p:sldId id="278" r:id="rId29"/>
    <p:sldId id="279" r:id="rId30"/>
    <p:sldId id="280" r:id="rId31"/>
    <p:sldId id="303" r:id="rId32"/>
    <p:sldId id="304" r:id="rId33"/>
    <p:sldId id="281" r:id="rId34"/>
    <p:sldId id="282" r:id="rId35"/>
    <p:sldId id="305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3" r:id="rId46"/>
    <p:sldId id="294" r:id="rId47"/>
    <p:sldId id="295" r:id="rId48"/>
    <p:sldId id="296" r:id="rId49"/>
    <p:sldId id="297" r:id="rId50"/>
    <p:sldId id="306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722" autoAdjust="0"/>
    <p:restoredTop sz="89373" autoAdjust="0"/>
  </p:normalViewPr>
  <p:slideViewPr>
    <p:cSldViewPr>
      <p:cViewPr varScale="1">
        <p:scale>
          <a:sx n="76" d="100"/>
          <a:sy n="76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31018A4-38EC-4045-861A-47D4EA788872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81C16B6-37C9-4B90-9BF3-F28DAFD2E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2627A4F9-5A96-422B-A38F-37CEC9EE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E4C27B8-FA22-413A-9A58-389F01BC2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CB02D24-803A-4FC6-B4BA-5BB92FB35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EFE22DFC-F7A2-40D1-85E9-60D7F0E4C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25FAC22F-2582-44ED-A817-5A53FCFEF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CEF62380-F905-4A9A-B65E-3DD663F7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228C63D9-EDD9-4024-945C-40D56A5CD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CA5A564-0670-4DDD-84F4-C20E9AE2BB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5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4714BDF-E785-4220-A3BE-3AE034697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2B41178-CAC7-4689-A562-8AC6D86A1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FFEF30C-556B-4009-A67A-4BAB32C44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5717D19-65FC-46E5-AFEE-D9751C1F3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8BB35D6-877D-4113-A1FF-B032F14FE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2BD93B4-C2F9-4A68-A4A9-9B5E29575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08846B2-80E3-4E36-AC14-C9C0F5C11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71D3-31DF-46B2-87FF-EAB527360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33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E634CBF-4344-4F8D-863E-3C269D5A8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D52341A-379C-4FDA-B9FF-3BC311732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7C2BC49-FAD5-4BC2-B437-14CD8E511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7A6A-A534-4F78-97BF-8B7EE29BA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9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E34990C-ED02-4F06-8E6E-5D3A84730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2F369AB-7E5E-40A7-9F18-095F2D8EB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5E6C80A-BF85-4957-BA68-9AA807258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EC52-D8DF-439E-B257-9D0D3F0E1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7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6873820-D080-475C-8BD4-18CEEF9A3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6EB3B8-23A0-4ECC-B606-C65729FE5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C5DE3EF-615F-4257-8AAB-CB89D8B6C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B67F-B59C-4271-8EE5-1A06BCE1D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15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D554663-B379-4F34-B7A3-CA3B4AC56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F05A154-7B49-4C94-A7C6-C93C4270D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A02B530-0000-4780-818D-C3D4D8D7F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3E91F-FDED-47E0-B996-F07506233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5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69EC6E-5772-4C14-8905-908248BD4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57B4DE2-AB1B-4DEA-BF75-0885EA8E8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4C2BF41-F8A4-40A9-B0C4-717FCDC5A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7991-4DA3-457C-B84B-CC73AAD2B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2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4AA173D-F0BF-4025-8825-C7B343E2B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2F38652-26BC-43EB-AF16-D47500191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5E3F931-4060-4D38-921E-D7EAE6C18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7439-7415-494A-975E-95C34B15C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56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A081CB0-497F-4DEA-B2B2-0D7339F43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36DFA84-5F5B-47A2-A961-D90647786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9F56EE2-AB4F-4C92-AD7D-5AA884D9D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5D38-4149-4644-BBE6-4BB5DCA29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07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C0541B5-B5DB-484C-8504-15BB46471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D4B847B-9A6D-40D6-807A-C76D4EB11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DD7763E-7B43-42A3-B663-FAD04F707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9DA2-DC5A-4443-8D4D-575262646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57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2CF31DD-FA8D-4FF7-BBA0-48CF64D17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F6AF926-58F5-4506-9F4E-30FFF93B8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C3395C4-ECDB-4EE9-959C-9268D7103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72A77-A03A-4B99-AA97-34155F51D7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78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ABA43D9-79F9-43FE-B18B-A64083D2B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B7AE713-D6FD-4F9E-98EA-3276D439F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8A64B5-44DE-4333-9C29-A73A4C632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150C-3073-43B7-B299-E83FBB425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E62F47-0E7D-4314-9BE6-60CFAB68984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C55F79-D297-48BD-A0EF-835B3A2B766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869DB7-5F5F-4B1D-B3CC-4F850E5E01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E88D0F-C77E-4B16-81C3-185C6864F79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73A005-8088-42A9-B787-40721DC8645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316F210-B8D3-4933-B77F-10F994635A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824BA79-03FD-4BF6-8346-07910825D5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2AA44C4-D777-4660-8726-12177151D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0C53B006-8329-4703-8F47-6A4763A82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2EEDBF4F-EF31-4EB0-8E9F-E9A67751A3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84" name="Rectangle 12">
            <a:extLst>
              <a:ext uri="{FF2B5EF4-FFF2-40B4-BE49-F238E27FC236}">
                <a16:creationId xmlns:a16="http://schemas.microsoft.com/office/drawing/2014/main" id="{F0C07D4E-F340-4CBE-87B7-B05CA82AE7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85" name="Rectangle 13">
            <a:extLst>
              <a:ext uri="{FF2B5EF4-FFF2-40B4-BE49-F238E27FC236}">
                <a16:creationId xmlns:a16="http://schemas.microsoft.com/office/drawing/2014/main" id="{D7E5C438-AA4E-4241-8C72-74E8FF22C2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CB845C0-C56E-4301-8BF5-80037AC2A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E7FB297-0ACE-43FB-B3BD-A0E4EC12C9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/>
              <a:t>Chapter 5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AD4AE32-6B1B-4551-AAE0-DF7EC80EE3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78C4095-36F0-4CF8-ACFF-D9B038E74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Work is Zero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5ECC108-685E-4AB0-B5A4-FDC3EA86E8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Displacement is horizontal</a:t>
            </a:r>
          </a:p>
          <a:p>
            <a:pPr eaLnBrk="1" hangingPunct="1"/>
            <a:r>
              <a:rPr lang="en-US" altLang="en-US" sz="2800"/>
              <a:t>Force is vertical</a:t>
            </a:r>
          </a:p>
          <a:p>
            <a:pPr eaLnBrk="1" hangingPunct="1"/>
            <a:r>
              <a:rPr lang="en-US" altLang="en-US" sz="2800"/>
              <a:t>cos 90° = 0</a:t>
            </a:r>
          </a:p>
        </p:txBody>
      </p:sp>
      <p:pic>
        <p:nvPicPr>
          <p:cNvPr id="12292" name="Picture 7" descr="0503.jpg                                                       000C0B56Casper                         BA5763D6:">
            <a:extLst>
              <a:ext uri="{FF2B5EF4-FFF2-40B4-BE49-F238E27FC236}">
                <a16:creationId xmlns:a16="http://schemas.microsoft.com/office/drawing/2014/main" id="{4830949F-A4E4-49CC-BBF6-5885DE30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4145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FAFF3C8-D415-4AD4-9B84-62A6D2387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Can Be Positive or Negative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818196C-2375-43FB-9A53-731BCD0D86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Work is positive when lifting the 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Work would be negative if lowering the box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force would still be upward, but the displacement would be downward</a:t>
            </a:r>
          </a:p>
        </p:txBody>
      </p:sp>
      <p:pic>
        <p:nvPicPr>
          <p:cNvPr id="13316" name="Picture 7" descr="0504.jpg                                                       000C0B56Casper                         BA5763D6:">
            <a:extLst>
              <a:ext uri="{FF2B5EF4-FFF2-40B4-BE49-F238E27FC236}">
                <a16:creationId xmlns:a16="http://schemas.microsoft.com/office/drawing/2014/main" id="{11A2DF59-1B00-41DB-A1B3-06E2A95A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1003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7CC2889-04AC-4C7C-8025-635BF8C4B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and Dissipative Forces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E4973AA-3459-4E9C-B55C-3A015ADD4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Work can be done by friction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energy lost to friction by an object goes into heating both the object and its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Some energy may be converted into sound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now, the phrase “Work done by friction” will denote the effect of the friction processes on mechanical energy alone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E4C168B-932D-4B02-BDA8-0C7DC57A5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Kinetic Energy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46D25A5-E48D-47CE-8F40-5A75E7191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associated with the motion of an object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Scalar quantity with the same units as work</a:t>
            </a:r>
          </a:p>
          <a:p>
            <a:pPr eaLnBrk="1" hangingPunct="1"/>
            <a:r>
              <a:rPr lang="en-US" altLang="en-US"/>
              <a:t>Work is related to kinetic energy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5AA24909-0FE3-43A3-82D2-B88F7F772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895600"/>
          <a:ext cx="190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780939" imgH="380876" progId="Equation.3">
                  <p:embed/>
                </p:oleObj>
              </mc:Choice>
              <mc:Fallback>
                <p:oleObj name="Equation" r:id="rId3" imgW="780939" imgH="38087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1905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2F90DBE-EA29-452E-B0A1-B8E59D6F4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Work-Kinetic Energy Theorem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4063B36-1050-4462-AAD7-F21D0B84C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When work is done by a net force on an object and the only change in the object is its speed, the work done is equal to the change in the object’s kinetic energy</a:t>
            </a:r>
          </a:p>
          <a:p>
            <a:pPr eaLnBrk="1" hangingPunct="1"/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 sz="2400"/>
              <a:t>Speed will increase if work is positive</a:t>
            </a:r>
          </a:p>
          <a:p>
            <a:pPr lvl="1" eaLnBrk="1" hangingPunct="1"/>
            <a:r>
              <a:rPr lang="en-US" altLang="en-US" sz="2400"/>
              <a:t>Speed will decrease if work is negative</a:t>
            </a: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A619AD47-F5C1-4583-B45F-0F2905FC3F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4267200"/>
          <a:ext cx="40846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1695499" imgH="219186" progId="Equation.DSMT4">
                  <p:embed/>
                </p:oleObj>
              </mc:Choice>
              <mc:Fallback>
                <p:oleObj name="Equation" r:id="rId3" imgW="1695499" imgH="21918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408463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550E59-1999-4276-B595-B22CB4471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and Kinetic Energy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DF2E0A7-506E-478A-B3A2-86E7C032B3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An object’s kinetic energy can also be thought of as the amount of work the moving object could do in coming to rest</a:t>
            </a:r>
          </a:p>
          <a:p>
            <a:pPr lvl="1" eaLnBrk="1" hangingPunct="1"/>
            <a:r>
              <a:rPr lang="en-US" altLang="en-US" sz="2000"/>
              <a:t>The moving hammer has kinetic energy and can do work on the nail</a:t>
            </a: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937D2E8D-E4C2-4874-93AB-5BE43CAA6F0C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81600" y="1828800"/>
          <a:ext cx="31845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hoto Editor Photo" r:id="rId3" imgW="5180952" imgH="7314286" progId="MSPhotoEd.3">
                  <p:embed/>
                </p:oleObj>
              </mc:Choice>
              <mc:Fallback>
                <p:oleObj name="Photo Editor Photo" r:id="rId3" imgW="5180952" imgH="73142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28800"/>
                        <a:ext cx="31845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084B4CB-F962-4531-8A47-04C6809E0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Forces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B710400-2299-433D-B033-84E195FEF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There are two general kinds of forces</a:t>
            </a:r>
          </a:p>
          <a:p>
            <a:pPr lvl="1" eaLnBrk="1" hangingPunct="1"/>
            <a:r>
              <a:rPr lang="en-US" altLang="en-US"/>
              <a:t>Conservative</a:t>
            </a:r>
          </a:p>
          <a:p>
            <a:pPr lvl="2" eaLnBrk="1" hangingPunct="1"/>
            <a:r>
              <a:rPr lang="en-US" altLang="en-US"/>
              <a:t>Work and energy associated with the force can be recovered</a:t>
            </a:r>
          </a:p>
          <a:p>
            <a:pPr lvl="1" eaLnBrk="1" hangingPunct="1"/>
            <a:r>
              <a:rPr lang="en-US" altLang="en-US"/>
              <a:t>Nonconservative</a:t>
            </a:r>
          </a:p>
          <a:p>
            <a:pPr lvl="2" eaLnBrk="1" hangingPunct="1"/>
            <a:r>
              <a:rPr lang="en-US" altLang="en-US"/>
              <a:t>The forces are generally dissipative and work done against it cannot easily be recovered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8559DE0-F5A6-4FC3-B785-0432402C0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Conservative Forces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C7122C4-C7AD-4B3F-842F-1E2B5AAAD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 force is conservative if the work it does on an object moving between two points is independent of the path the objects take between the points</a:t>
            </a:r>
          </a:p>
          <a:p>
            <a:pPr lvl="1" eaLnBrk="1" hangingPunct="1"/>
            <a:r>
              <a:rPr lang="en-US" altLang="en-US" sz="2400"/>
              <a:t>The work depends only upon the initial and final positions of the object</a:t>
            </a:r>
          </a:p>
          <a:p>
            <a:pPr lvl="1" eaLnBrk="1" hangingPunct="1"/>
            <a:r>
              <a:rPr lang="en-US" altLang="en-US" sz="2400"/>
              <a:t>Any conservative force can have a potential energy function associated with 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CC10862-1845-4A54-9968-B850F1AED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About Conservative Forces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DA1D318-5753-4CB1-B5A7-DA2489380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Examples of conservative forces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Gravity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Spring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Electromagnetic forces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Potential energy is another way of looking at the work done by conservative forces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FDF7C94-3609-4F1C-BEEC-6E9C76CB6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Nonconservative Forces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7AD446A-5F88-420B-819B-679FFFF00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force is nonconservative if the work it does on an object depends on the path taken by the object between its final and starting points.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Examples of nonconservative forces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kinetic friction, air drag, propulsive forces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72CD6D0-D169-4275-8EEB-3DE12529F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 of Energy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0697BDC-A47A-499E-BDB2-F3C572547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Mechanical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Focus for now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May be kinetic (associated with motion) or potential (associated with position)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Chemical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Electromagnetic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Nuclear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17DA443-9F74-4974-9E6D-D6A26F7A5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Friction as a Nonconservative Force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8A39B2F-3010-4229-ADD5-9D07AA75E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friction force is transformed from the kinetic energy of the object into a type of energy associated with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objects are warmer than they were before the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/>
              <a:t>Internal Energy</a:t>
            </a:r>
            <a:r>
              <a:rPr lang="en-US" altLang="en-US"/>
              <a:t> is the term used for the energy associated with an object’s temperature</a:t>
            </a:r>
            <a:endParaRPr lang="en-US" altLang="en-US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1BA568B-50F7-4443-87E4-CA6329E4B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Friction Depends on the Path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CAA0617-DFBC-4984-BCD6-8664BF848C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blue path is shorter than the red path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work required is less on the blue path than on the red path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Friction depends on the path and so is a non-conservative force</a:t>
            </a:r>
          </a:p>
        </p:txBody>
      </p:sp>
      <p:pic>
        <p:nvPicPr>
          <p:cNvPr id="23556" name="Picture 9" descr="0511.jpg                                                       000C0B56Casper                         BA5763D6:">
            <a:extLst>
              <a:ext uri="{FF2B5EF4-FFF2-40B4-BE49-F238E27FC236}">
                <a16:creationId xmlns:a16="http://schemas.microsoft.com/office/drawing/2014/main" id="{5A17B054-72B9-4455-80F8-4C1E89D6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70376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8780A90-6918-4886-A2F4-F8849F866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Potential Energy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F94DC6C-AC80-42BA-92C9-C3F1BEF1B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Potential energy is associated with the position of the object within some system</a:t>
            </a:r>
          </a:p>
          <a:p>
            <a:pPr lvl="1" eaLnBrk="1" hangingPunct="1"/>
            <a:r>
              <a:rPr lang="en-US" altLang="en-US"/>
              <a:t>Potential energy is a property of the system, not the object</a:t>
            </a:r>
          </a:p>
          <a:p>
            <a:pPr lvl="1" eaLnBrk="1" hangingPunct="1"/>
            <a:r>
              <a:rPr lang="en-US" altLang="en-US"/>
              <a:t>A system is a collection of objects interacting via forces or processes that are internal to the system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F7C4168-3C23-4757-B8DE-136144B2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and Potential Energy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AF215F6-0044-4468-AB07-43E4C3F48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every conservative force a potential energy function can be found</a:t>
            </a:r>
          </a:p>
          <a:p>
            <a:pPr eaLnBrk="1" hangingPunct="1"/>
            <a:r>
              <a:rPr lang="en-US" altLang="en-US"/>
              <a:t>Evaluating the difference of the function at any two points in an object’s path gives the negative of the work done by the force between those two points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AA42A62-DB32-4D46-B54A-F0684E413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Gravitational Potential Energy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7713EE3-9397-412D-A149-67F74383D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Gravitational Potential Energy is the energy associated with the relative position of an object in space near the Earth’s surface</a:t>
            </a:r>
          </a:p>
          <a:p>
            <a:pPr lvl="1" eaLnBrk="1" hangingPunct="1"/>
            <a:r>
              <a:rPr lang="en-US" altLang="en-US"/>
              <a:t>Objects interact with the earth through the gravitational force</a:t>
            </a:r>
          </a:p>
          <a:p>
            <a:pPr lvl="1" eaLnBrk="1" hangingPunct="1"/>
            <a:r>
              <a:rPr lang="en-US" altLang="en-US"/>
              <a:t>Actually the potential energy is for the earth-object system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CDA1B2D-AE32-4420-8334-51590E791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and Gravitational Potential Energy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3B28763-BE69-46B1-BC4A-6C4E005C01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PE = mgy</a:t>
            </a:r>
          </a:p>
          <a:p>
            <a:pPr eaLnBrk="1" hangingPunct="1"/>
            <a:r>
              <a:rPr lang="en-US" altLang="en-US" sz="2800"/>
              <a:t> </a:t>
            </a:r>
          </a:p>
          <a:p>
            <a:pPr eaLnBrk="1" hangingPunct="1"/>
            <a:r>
              <a:rPr lang="en-US" altLang="en-US" sz="2800"/>
              <a:t>Units of Potential Energy are the same as those of Work and Kinetic Energy</a:t>
            </a:r>
          </a:p>
        </p:txBody>
      </p:sp>
      <p:graphicFrame>
        <p:nvGraphicFramePr>
          <p:cNvPr id="27652" name="Object 5">
            <a:extLst>
              <a:ext uri="{FF2B5EF4-FFF2-40B4-BE49-F238E27FC236}">
                <a16:creationId xmlns:a16="http://schemas.microsoft.com/office/drawing/2014/main" id="{7BF8DFC0-4A82-4150-8D91-0397E532E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590800"/>
          <a:ext cx="2743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1238219" imgH="228634" progId="Equation.3">
                  <p:embed/>
                </p:oleObj>
              </mc:Choice>
              <mc:Fallback>
                <p:oleObj name="Equation" r:id="rId3" imgW="1238219" imgH="22863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2743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8" descr="0512.jpg                                                       000C0B56Casper                         BA5763D6:">
            <a:extLst>
              <a:ext uri="{FF2B5EF4-FFF2-40B4-BE49-F238E27FC236}">
                <a16:creationId xmlns:a16="http://schemas.microsoft.com/office/drawing/2014/main" id="{497D9A1A-73D8-4CEC-A0A7-6D6FB76D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54200"/>
            <a:ext cx="38242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2AB8468-3BB4-4A00-926E-F2A098088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Work-Energy Theorem, Extended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CFF2FD9-6557-4FD4-802B-6B8590020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work-energy theorem can be extended to include potential energy: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If other conservative forces are present, potential energy functions can be developed for them and their change in that potential energy added to the right side of the equation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6F415C3C-EF99-4EB1-9BA2-C3B513236C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2971800"/>
          <a:ext cx="5638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3" imgW="2235200" imgH="228600" progId="Equation.DSMT4">
                  <p:embed/>
                </p:oleObj>
              </mc:Choice>
              <mc:Fallback>
                <p:oleObj name="Equation" r:id="rId3" imgW="2235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56388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A68DFC3-5E90-4DD8-B74D-AE01D0FBA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Reference Levels for Gravitational Potential Energy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28D9C84-ABC7-48C9-88D2-D06072BDC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location where the gravitational potential energy is zero must be chosen for each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choice is arbitrary since the change in the potential energy is the important quantity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Choose a convenient location for the zero reference height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often the Earth’s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may be some other point suggested by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Once the position is chosen, it must remain fixed for the entire problem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E3647E7-3CE0-40A7-922C-CFFF7884C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Mechanical Energy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85A3258-7F05-45F8-B0A6-90D1BCD02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Conservation in general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To say a physical quantity is </a:t>
            </a:r>
            <a:r>
              <a:rPr lang="en-US" altLang="en-US" sz="2400" i="1"/>
              <a:t>conserved</a:t>
            </a:r>
            <a:r>
              <a:rPr lang="en-US" altLang="en-US" sz="2400"/>
              <a:t> is to say that the numerical value of the quantity remains constant throughout any physical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In Conservation of Energy, the total mechanical energy remains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In any isolated system of objects interacting only through conservative forces, the total mechanical energy of the system remains constant.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2FE5B25-496C-4672-B6F9-FB9697CD2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Energy, cont.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BF11B90-14DB-4D70-9998-867E21AFF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Total mechanical energy is the sum of the kinetic and potential energies in the system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Other types of potential energy functions can be added to modify this equation</a:t>
            </a:r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3BD5B31E-443F-49CE-AFAB-5DB5B1339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429000"/>
          <a:ext cx="38100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3" imgW="1438245" imgH="447550" progId="Equation.3">
                  <p:embed/>
                </p:oleObj>
              </mc:Choice>
              <mc:Fallback>
                <p:oleObj name="Equation" r:id="rId3" imgW="1438245" imgH="4475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9000"/>
                        <a:ext cx="38100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23B6570-6208-4E1D-88FF-E67648214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Energy Considerations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CA69472-C0FD-4906-A00F-A5DB2E1A5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can be transformed from one form to another</a:t>
            </a:r>
          </a:p>
          <a:p>
            <a:pPr lvl="1" eaLnBrk="1" hangingPunct="1"/>
            <a:r>
              <a:rPr lang="en-US" altLang="en-US"/>
              <a:t>Essential to the study of physics, chemistry, biology, geology, astronomy</a:t>
            </a:r>
          </a:p>
          <a:p>
            <a:pPr eaLnBrk="1" hangingPunct="1"/>
            <a:r>
              <a:rPr lang="en-US" altLang="en-US"/>
              <a:t>Can be used in place of Newton’s laws to solve certain problems more simply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D5D72A-53BE-4312-9AB6-FD2B72EE5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Solving with Conservation of Energy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C4616B8-3754-4379-B203-31EACFB57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Define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Select the location of zero gravitational potential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Do </a:t>
            </a:r>
            <a:r>
              <a:rPr lang="en-US" altLang="en-US" sz="2400" i="1"/>
              <a:t>not</a:t>
            </a:r>
            <a:r>
              <a:rPr lang="en-US" altLang="en-US" sz="2400"/>
              <a:t> change this location while solving the problem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Identify two points the object of interest moves between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One point should be where information is given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other point should be where you want to find out something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78EA7F8-0289-4DED-A94F-7791A380F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 Solving, cont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A111230-5B2B-41FC-82EA-85139847D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Verify that only conservative forces are present</a:t>
            </a:r>
          </a:p>
          <a:p>
            <a:pPr eaLnBrk="1" hangingPunct="1"/>
            <a:r>
              <a:rPr lang="en-US" altLang="en-US"/>
              <a:t>Apply the conservation of energy equation to the system</a:t>
            </a:r>
          </a:p>
          <a:p>
            <a:pPr lvl="1" eaLnBrk="1" hangingPunct="1"/>
            <a:r>
              <a:rPr lang="en-US" altLang="en-US"/>
              <a:t>Immediately substitute zero values, then do the algebra before substituting the other values</a:t>
            </a:r>
          </a:p>
          <a:p>
            <a:pPr eaLnBrk="1" hangingPunct="1"/>
            <a:r>
              <a:rPr lang="en-US" altLang="en-US"/>
              <a:t>Solve for the unknown(s)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4CF0E47-9486-4DE5-86CB-50E4848CD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Work-Energy With Nonconservative Forces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CE45719-5D7D-43D2-9FE1-8E39CD8BA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nonconservative forces are present, then the full Work-Energy Theorem must be used instead of the equation for Conservation of Energy</a:t>
            </a:r>
          </a:p>
          <a:p>
            <a:pPr eaLnBrk="1" hangingPunct="1"/>
            <a:r>
              <a:rPr lang="en-US" altLang="en-US"/>
              <a:t>Often techniques from previous chapters will need to be employed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87CF8F5-47CF-46F9-AE14-52956FCD5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Potential Energy Stored in a Spring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BC674A5-87D4-4C5A-839E-14A3E4AF2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Involves the </a:t>
            </a:r>
            <a:r>
              <a:rPr lang="en-US" altLang="en-US" i="1"/>
              <a:t>spring constant</a:t>
            </a:r>
            <a:r>
              <a:rPr lang="en-US" altLang="en-US"/>
              <a:t>, k</a:t>
            </a:r>
          </a:p>
          <a:p>
            <a:pPr eaLnBrk="1" hangingPunct="1"/>
            <a:r>
              <a:rPr lang="en-US" altLang="en-US"/>
              <a:t>Hooke’s Law gives the force</a:t>
            </a:r>
          </a:p>
          <a:p>
            <a:pPr lvl="1" eaLnBrk="1" hangingPunct="1"/>
            <a:r>
              <a:rPr lang="en-US" altLang="en-US"/>
              <a:t>F = - k x</a:t>
            </a:r>
          </a:p>
          <a:p>
            <a:pPr lvl="2" eaLnBrk="1" hangingPunct="1"/>
            <a:r>
              <a:rPr lang="en-US" altLang="en-US"/>
              <a:t>F is the restoring force</a:t>
            </a:r>
          </a:p>
          <a:p>
            <a:pPr lvl="2" eaLnBrk="1" hangingPunct="1"/>
            <a:r>
              <a:rPr lang="en-US" altLang="en-US"/>
              <a:t>F is in the opposite direction of x</a:t>
            </a:r>
          </a:p>
          <a:p>
            <a:pPr lvl="2" eaLnBrk="1" hangingPunct="1"/>
            <a:r>
              <a:rPr lang="en-US" altLang="en-US"/>
              <a:t>k depends  on how the spring was formed, the material it is made from, thickness of the wire, etc.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692ABD4-A006-41D3-867A-7F9C872FE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Potential Energy in a Spring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F5270EF-CC0B-4F51-8D40-12AABA6AF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Elastic Potential Energy</a:t>
            </a:r>
          </a:p>
          <a:p>
            <a:pPr lvl="1" eaLnBrk="1" hangingPunct="1"/>
            <a:r>
              <a:rPr lang="en-US" altLang="en-US"/>
              <a:t>related to the work required to compress a spring from its equilibrium position to some final, arbitrary, position x</a:t>
            </a:r>
          </a:p>
          <a:p>
            <a:pPr lvl="1" eaLnBrk="1" hangingPunct="1"/>
            <a:r>
              <a:rPr lang="en-US" altLang="en-US"/>
              <a:t> 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494FADFA-23B4-482F-8F85-9890E4DDF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267200"/>
          <a:ext cx="1981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3" imgW="790657" imgH="380876" progId="Equation.3">
                  <p:embed/>
                </p:oleObj>
              </mc:Choice>
              <mc:Fallback>
                <p:oleObj name="Equation" r:id="rId3" imgW="790657" imgH="38087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19812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11FBA31-31EC-4F13-9449-C3EDAF526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Work-Energy Theorem Including a Spring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33946DB-AA98-4F02-985E-C490FE30C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nc</a:t>
            </a:r>
            <a:r>
              <a:rPr lang="en-US" altLang="en-US"/>
              <a:t> = (KE</a:t>
            </a:r>
            <a:r>
              <a:rPr lang="en-US" altLang="en-US" baseline="-25000"/>
              <a:t>f</a:t>
            </a:r>
            <a:r>
              <a:rPr lang="en-US" altLang="en-US"/>
              <a:t> – KE</a:t>
            </a:r>
            <a:r>
              <a:rPr lang="en-US" altLang="en-US" baseline="-25000"/>
              <a:t>i</a:t>
            </a:r>
            <a:r>
              <a:rPr lang="en-US" altLang="en-US"/>
              <a:t>) + (PE</a:t>
            </a:r>
            <a:r>
              <a:rPr lang="en-US" altLang="en-US" baseline="-25000"/>
              <a:t>gf</a:t>
            </a:r>
            <a:r>
              <a:rPr lang="en-US" altLang="en-US"/>
              <a:t> – PE</a:t>
            </a:r>
            <a:r>
              <a:rPr lang="en-US" altLang="en-US" baseline="-25000"/>
              <a:t>gi</a:t>
            </a:r>
            <a:r>
              <a:rPr lang="en-US" altLang="en-US"/>
              <a:t>) + (PE</a:t>
            </a:r>
            <a:r>
              <a:rPr lang="en-US" altLang="en-US" baseline="-25000"/>
              <a:t>sf</a:t>
            </a:r>
            <a:r>
              <a:rPr lang="en-US" altLang="en-US"/>
              <a:t> – PE</a:t>
            </a:r>
            <a:r>
              <a:rPr lang="en-US" altLang="en-US" baseline="-25000"/>
              <a:t>si</a:t>
            </a:r>
            <a:r>
              <a:rPr lang="en-US" altLang="en-US"/>
              <a:t>) </a:t>
            </a:r>
          </a:p>
          <a:p>
            <a:pPr lvl="1" eaLnBrk="1" hangingPunct="1"/>
            <a:r>
              <a:rPr lang="en-US" altLang="en-US"/>
              <a:t>PE</a:t>
            </a:r>
            <a:r>
              <a:rPr lang="en-US" altLang="en-US" baseline="-25000"/>
              <a:t>g</a:t>
            </a:r>
            <a:r>
              <a:rPr lang="en-US" altLang="en-US"/>
              <a:t> is the gravitational potential energy</a:t>
            </a:r>
          </a:p>
          <a:p>
            <a:pPr lvl="1" eaLnBrk="1" hangingPunct="1"/>
            <a:r>
              <a:rPr lang="en-US" altLang="en-US"/>
              <a:t>PE</a:t>
            </a:r>
            <a:r>
              <a:rPr lang="en-US" altLang="en-US" baseline="-25000"/>
              <a:t>s</a:t>
            </a:r>
            <a:r>
              <a:rPr lang="en-US" altLang="en-US"/>
              <a:t> is the elastic potential energy associated with a spring</a:t>
            </a:r>
          </a:p>
          <a:p>
            <a:pPr lvl="1" eaLnBrk="1" hangingPunct="1"/>
            <a:r>
              <a:rPr lang="en-US" altLang="en-US"/>
              <a:t>PE will now be used to denote the total potential energy of the system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BBB7B51-AD37-4308-A819-0A7132EF9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Energy Including a Spring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2A22472-1BA5-4F3A-B113-C5365B2C1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PE of the spring is added to both sides of the conservation of energy equation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The same problem-solving strategies apply 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7F2D51C8-B91D-4F4E-A355-DA1053862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581400"/>
          <a:ext cx="754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3" imgW="2505051" imgH="228634" progId="Equation.3">
                  <p:embed/>
                </p:oleObj>
              </mc:Choice>
              <mc:Fallback>
                <p:oleObj name="Equation" r:id="rId3" imgW="2505051" imgH="2286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81400"/>
                        <a:ext cx="754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B39C613-EC3B-4D45-80A6-1817945F8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/>
              <a:t>Nonconservative Forces with Energy Considerations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C223937-50B9-4D8B-9996-0C72319D5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When nonconservative forces are present, the total mechanical energy of the system is </a:t>
            </a:r>
            <a:r>
              <a:rPr lang="en-US" altLang="en-US" sz="2800" i="1"/>
              <a:t>not</a:t>
            </a:r>
            <a:r>
              <a:rPr lang="en-US" altLang="en-US" sz="2800"/>
              <a:t> constant</a:t>
            </a:r>
          </a:p>
          <a:p>
            <a:pPr eaLnBrk="1" hangingPunct="1"/>
            <a:r>
              <a:rPr lang="en-US" altLang="en-US" sz="2800"/>
              <a:t>The work done by all nonconservative forces acting on parts of a system equals the change in the mechanical energy of the system</a:t>
            </a:r>
          </a:p>
          <a:p>
            <a:pPr lvl="1" eaLnBrk="1" hangingPunct="1"/>
            <a:r>
              <a:rPr lang="en-US" altLang="en-US" sz="2400"/>
              <a:t> </a:t>
            </a:r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D5532B29-0AE9-4ED1-894E-7C29138CC2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181600"/>
          <a:ext cx="30861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3" imgW="1104868" imgH="219186" progId="Equation.DSMT4">
                  <p:embed/>
                </p:oleObj>
              </mc:Choice>
              <mc:Fallback>
                <p:oleObj name="Equation" r:id="rId3" imgW="1104868" imgH="21918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30861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B4604AD-CED6-4E72-9282-D2553C661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Nonconservative Forces and Energy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D6CD473-DF7A-4677-8EB4-7C6889B16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 equation form: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 energy can either cross a boundary or the energy is transformed into a form of non-mechanical energy such as thermal energy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5B48A7A9-CD94-42C4-A20E-E4142CA3A4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667000"/>
          <a:ext cx="61341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3" imgW="2438376" imgH="476163" progId="Equation.DSMT4">
                  <p:embed/>
                </p:oleObj>
              </mc:Choice>
              <mc:Fallback>
                <p:oleObj name="Equation" r:id="rId3" imgW="2438376" imgH="47616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7000"/>
                        <a:ext cx="61341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CAEDF4D-A195-403D-9BCB-C8C162DF2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Transferring Energy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0B43EFB-4780-40F1-8B65-6E7756EE1B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By Work</a:t>
            </a:r>
          </a:p>
          <a:p>
            <a:pPr lvl="1" eaLnBrk="1" hangingPunct="1"/>
            <a:r>
              <a:rPr lang="en-US" altLang="en-US" sz="2400"/>
              <a:t>By applying a force</a:t>
            </a:r>
          </a:p>
          <a:p>
            <a:pPr lvl="1" eaLnBrk="1" hangingPunct="1"/>
            <a:r>
              <a:rPr lang="en-US" altLang="en-US" sz="2400"/>
              <a:t>Produces a displacement of the system</a:t>
            </a:r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41988" name="Object 5">
            <a:extLst>
              <a:ext uri="{FF2B5EF4-FFF2-40B4-BE49-F238E27FC236}">
                <a16:creationId xmlns:a16="http://schemas.microsoft.com/office/drawing/2014/main" id="{7F5C90FF-252D-4A56-8072-B88037C13E7B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45088" y="2093913"/>
          <a:ext cx="38100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Photo Editor Photo" r:id="rId3" imgW="2828571" imgH="1857143" progId="MSPhotoEd.3">
                  <p:embed/>
                </p:oleObj>
              </mc:Choice>
              <mc:Fallback>
                <p:oleObj name="Photo Editor Photo" r:id="rId3" imgW="2828571" imgH="185714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093913"/>
                        <a:ext cx="3810000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E7022CF-55E8-4B5E-B343-4DFCB66AE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184501-0A82-4095-B276-D87234F8D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Provides a link between force and energy</a:t>
            </a:r>
          </a:p>
          <a:p>
            <a:pPr eaLnBrk="1" hangingPunct="1"/>
            <a:r>
              <a:rPr lang="en-US" altLang="en-US"/>
              <a:t>The work, </a:t>
            </a:r>
            <a:r>
              <a:rPr lang="en-US" altLang="en-US" i="1"/>
              <a:t>W</a:t>
            </a:r>
            <a:r>
              <a:rPr lang="en-US" altLang="en-US"/>
              <a:t>, done by a constant force on an object is defined as the product of the component of the force along the direction of displacement and the magnitude of the displacement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1C37AE8-2BFF-40BA-B03E-E553B6FB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Transferring Energy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390C0B-B782-4E10-9772-35A4112BBE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Heat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The process of transferring heat by collisions between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For example, the spoon becomes hot because some of the KE of the molecules in the coffee is transferred to the molecules of the spoon as internal energy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</p:txBody>
      </p:sp>
      <p:graphicFrame>
        <p:nvGraphicFramePr>
          <p:cNvPr id="43012" name="Object 6">
            <a:extLst>
              <a:ext uri="{FF2B5EF4-FFF2-40B4-BE49-F238E27FC236}">
                <a16:creationId xmlns:a16="http://schemas.microsoft.com/office/drawing/2014/main" id="{99C9F456-1F8B-4D50-BB93-5737B06D1A28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562600" y="1752600"/>
          <a:ext cx="27193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Photo Editor Photo" r:id="rId3" imgW="1819529" imgH="2752381" progId="MSPhotoEd.3">
                  <p:embed/>
                </p:oleObj>
              </mc:Choice>
              <mc:Fallback>
                <p:oleObj name="Photo Editor Photo" r:id="rId3" imgW="1819529" imgH="275238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27193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A6731092-5DBC-42F5-A8E3-8785730F7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Transferring Energy</a:t>
            </a: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1D8D345C-4E33-42FA-B3CA-C61864E525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Mechanical Waves</a:t>
            </a:r>
          </a:p>
          <a:p>
            <a:pPr lvl="1" eaLnBrk="1" hangingPunct="1"/>
            <a:r>
              <a:rPr lang="en-US" altLang="en-US" sz="2400"/>
              <a:t>A disturbance propagates through a medium</a:t>
            </a:r>
          </a:p>
          <a:p>
            <a:pPr lvl="1" eaLnBrk="1" hangingPunct="1"/>
            <a:r>
              <a:rPr lang="en-US" altLang="en-US" sz="2400"/>
              <a:t>Examples include sound, water, seismic</a:t>
            </a:r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44036" name="Object 7">
            <a:extLst>
              <a:ext uri="{FF2B5EF4-FFF2-40B4-BE49-F238E27FC236}">
                <a16:creationId xmlns:a16="http://schemas.microsoft.com/office/drawing/2014/main" id="{B3B4CF64-5F15-43A9-9514-85700C7CDD33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45088" y="2865438"/>
          <a:ext cx="38100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Photo Editor Photo" r:id="rId3" imgW="2715004" imgH="1724266" progId="MSPhotoEd.3">
                  <p:embed/>
                </p:oleObj>
              </mc:Choice>
              <mc:Fallback>
                <p:oleObj name="Photo Editor Photo" r:id="rId3" imgW="2715004" imgH="1724266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865438"/>
                        <a:ext cx="381000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140CF7D2-DD54-41FA-A38F-B522C168C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Transferring Energy</a:t>
            </a:r>
          </a:p>
        </p:txBody>
      </p:sp>
      <p:sp>
        <p:nvSpPr>
          <p:cNvPr id="45059" name="Rectangle 6">
            <a:extLst>
              <a:ext uri="{FF2B5EF4-FFF2-40B4-BE49-F238E27FC236}">
                <a16:creationId xmlns:a16="http://schemas.microsoft.com/office/drawing/2014/main" id="{5786AF51-50A8-4A0E-B463-393BFACCB6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Electrical transmission</a:t>
            </a:r>
          </a:p>
          <a:p>
            <a:pPr lvl="1" eaLnBrk="1" hangingPunct="1"/>
            <a:r>
              <a:rPr lang="en-US" altLang="en-US" sz="2400"/>
              <a:t>Transfer by means of electrical current</a:t>
            </a:r>
          </a:p>
          <a:p>
            <a:pPr lvl="1" eaLnBrk="1" hangingPunct="1"/>
            <a:r>
              <a:rPr lang="en-US" altLang="en-US" sz="2400"/>
              <a:t>This is how energy enters any electrical device</a:t>
            </a:r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45060" name="Object 7">
            <a:extLst>
              <a:ext uri="{FF2B5EF4-FFF2-40B4-BE49-F238E27FC236}">
                <a16:creationId xmlns:a16="http://schemas.microsoft.com/office/drawing/2014/main" id="{11775874-0D0E-463F-891C-462CCD953A8D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45088" y="2801938"/>
          <a:ext cx="3810000" cy="25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Photo Editor Photo" r:id="rId3" imgW="2752381" imgH="1838095" progId="MSPhotoEd.3">
                  <p:embed/>
                </p:oleObj>
              </mc:Choice>
              <mc:Fallback>
                <p:oleObj name="Photo Editor Photo" r:id="rId3" imgW="2752381" imgH="183809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801938"/>
                        <a:ext cx="3810000" cy="254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D1DCCB4-9CDC-4973-8E82-BD538326A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Transferring Energy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6AF93CB-505A-4178-AD1F-859F55D6ED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Electromagnetic radiation</a:t>
            </a:r>
          </a:p>
          <a:p>
            <a:pPr lvl="1" eaLnBrk="1" hangingPunct="1"/>
            <a:r>
              <a:rPr lang="en-US" altLang="en-US" sz="2400"/>
              <a:t>Any form of electromagnetic waves</a:t>
            </a:r>
          </a:p>
          <a:p>
            <a:pPr lvl="2" eaLnBrk="1" hangingPunct="1"/>
            <a:r>
              <a:rPr lang="en-US" altLang="en-US" sz="2000"/>
              <a:t>Light, microwaves, radio waves</a:t>
            </a:r>
          </a:p>
          <a:p>
            <a:pPr lvl="2" eaLnBrk="1" hangingPunct="1"/>
            <a:endParaRPr lang="en-US" altLang="en-US" sz="2000"/>
          </a:p>
          <a:p>
            <a:pPr lvl="2" eaLnBrk="1" hangingPunct="1"/>
            <a:endParaRPr lang="en-US" altLang="en-US" sz="2000"/>
          </a:p>
        </p:txBody>
      </p:sp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id="{1BD975AB-14F4-475D-93AE-6DBBEF61CB87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57800" y="1905000"/>
          <a:ext cx="26860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Photo Editor Photo" r:id="rId3" imgW="1647619" imgH="2523810" progId="MSPhotoEd.3">
                  <p:embed/>
                </p:oleObj>
              </mc:Choice>
              <mc:Fallback>
                <p:oleObj name="Photo Editor Photo" r:id="rId3" imgW="1647619" imgH="252381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05000"/>
                        <a:ext cx="268605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C0F53F7-6F83-48ED-8B49-A0D88908E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Notes About Conservation of Energy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F2FAD6-963E-473D-A7DE-544597932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can neither create nor destroy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Another way of saying energy is conserved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the total energy of the system does not remain constant, the energy must have crossed the boundary by some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Applies to areas other than physics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D797C21-EE7B-4DDE-AE20-3EDB2A5E0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E5C8190-FA4B-4EC4-95B6-08C8B0F84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Often also interested in the </a:t>
            </a:r>
            <a:r>
              <a:rPr lang="en-US" altLang="en-US" sz="2800" i="1"/>
              <a:t>rate</a:t>
            </a:r>
            <a:r>
              <a:rPr lang="en-US" altLang="en-US" sz="2800"/>
              <a:t> at which the energy transfer takes place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Power</a:t>
            </a:r>
            <a:r>
              <a:rPr lang="en-US" altLang="en-US" sz="2800"/>
              <a:t> is defined as this rate of energy transfer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i="1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SI units are Watts (W)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  </a:t>
            </a:r>
          </a:p>
        </p:txBody>
      </p:sp>
      <p:graphicFrame>
        <p:nvGraphicFramePr>
          <p:cNvPr id="48132" name="Object 4">
            <a:extLst>
              <a:ext uri="{FF2B5EF4-FFF2-40B4-BE49-F238E27FC236}">
                <a16:creationId xmlns:a16="http://schemas.microsoft.com/office/drawing/2014/main" id="{87538ADA-B519-440A-8987-FE8CC717E2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657600"/>
          <a:ext cx="24590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3" imgW="895394" imgH="400042" progId="Equation.DSMT4">
                  <p:embed/>
                </p:oleObj>
              </mc:Choice>
              <mc:Fallback>
                <p:oleObj name="Equation" r:id="rId3" imgW="895394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57600"/>
                        <a:ext cx="245903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>
            <a:extLst>
              <a:ext uri="{FF2B5EF4-FFF2-40B4-BE49-F238E27FC236}">
                <a16:creationId xmlns:a16="http://schemas.microsoft.com/office/drawing/2014/main" id="{BA3ECEA2-C25C-4520-957D-2079485D1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562600"/>
          <a:ext cx="23637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5" imgW="1142930" imgH="409489" progId="Equation.DSMT4">
                  <p:embed/>
                </p:oleObj>
              </mc:Choice>
              <mc:Fallback>
                <p:oleObj name="Equation" r:id="rId5" imgW="1142930" imgH="40948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0"/>
                        <a:ext cx="23637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AF1826F-0A05-49DC-B8DF-750455B36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Power, cont.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332DFA3-D221-4022-AA86-584D0D0D2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US Customary units are generally hp</a:t>
            </a:r>
          </a:p>
          <a:p>
            <a:pPr lvl="1" eaLnBrk="1" hangingPunct="1"/>
            <a:r>
              <a:rPr lang="en-US" altLang="en-US" sz="2400"/>
              <a:t>Need a conversion factor</a:t>
            </a:r>
          </a:p>
          <a:p>
            <a:pPr lvl="1" eaLnBrk="1" hangingPunct="1"/>
            <a:endParaRPr lang="en-US" altLang="en-US" sz="2400"/>
          </a:p>
          <a:p>
            <a:pPr lvl="1" eaLnBrk="1" hangingPunct="1"/>
            <a:endParaRPr lang="en-US" altLang="en-US" sz="2400"/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/>
              <a:t>Can define units of work or energy in terms of units of power:</a:t>
            </a:r>
          </a:p>
          <a:p>
            <a:pPr lvl="2" eaLnBrk="1" hangingPunct="1"/>
            <a:r>
              <a:rPr lang="en-US" altLang="en-US" sz="2000"/>
              <a:t>kilowatt hours (kWh) are often used in electric bills</a:t>
            </a:r>
          </a:p>
          <a:p>
            <a:pPr lvl="2" eaLnBrk="1" hangingPunct="1"/>
            <a:r>
              <a:rPr lang="en-US" altLang="en-US" sz="2000"/>
              <a:t>This is a unit of energy, not power</a:t>
            </a:r>
          </a:p>
        </p:txBody>
      </p:sp>
      <p:graphicFrame>
        <p:nvGraphicFramePr>
          <p:cNvPr id="49156" name="Object 4">
            <a:extLst>
              <a:ext uri="{FF2B5EF4-FFF2-40B4-BE49-F238E27FC236}">
                <a16:creationId xmlns:a16="http://schemas.microsoft.com/office/drawing/2014/main" id="{98857BFC-ACDF-438C-B5FB-3CB77A9DD9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124200"/>
          <a:ext cx="41148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3" imgW="1600209" imgH="380876" progId="Equation.3">
                  <p:embed/>
                </p:oleObj>
              </mc:Choice>
              <mc:Fallback>
                <p:oleObj name="Equation" r:id="rId3" imgW="1600209" imgH="38087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41148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474CF8F-A3B5-4664-A840-89E35120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Center of Mass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ECE5B92-ABDD-4BA3-BC8A-D2B85294A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point in the body at which all the mass may be considered to be concentrated</a:t>
            </a:r>
          </a:p>
          <a:p>
            <a:pPr lvl="1" eaLnBrk="1" hangingPunct="1"/>
            <a:r>
              <a:rPr lang="en-US" altLang="en-US"/>
              <a:t>When using mechanical energy, the change in potential energy is related to the change in height of the center of mass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>
            <a:extLst>
              <a:ext uri="{FF2B5EF4-FFF2-40B4-BE49-F238E27FC236}">
                <a16:creationId xmlns:a16="http://schemas.microsoft.com/office/drawing/2014/main" id="{8248DF07-21CB-464C-9143-9C5DD1B74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Done by Varying Forces</a:t>
            </a:r>
          </a:p>
        </p:txBody>
      </p:sp>
      <p:sp>
        <p:nvSpPr>
          <p:cNvPr id="51203" name="Rectangle 6">
            <a:extLst>
              <a:ext uri="{FF2B5EF4-FFF2-40B4-BE49-F238E27FC236}">
                <a16:creationId xmlns:a16="http://schemas.microsoft.com/office/drawing/2014/main" id="{80A95B3D-5B2A-408A-9F12-7D3362B1A2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work done by a variable force acting on an object that undergoes a displacement is equal to the area under the graph of F versus x</a:t>
            </a:r>
          </a:p>
          <a:p>
            <a:pPr eaLnBrk="1" hangingPunct="1"/>
            <a:endParaRPr lang="en-US" altLang="en-US" sz="2800"/>
          </a:p>
        </p:txBody>
      </p:sp>
      <p:graphicFrame>
        <p:nvGraphicFramePr>
          <p:cNvPr id="51204" name="Object 7">
            <a:extLst>
              <a:ext uri="{FF2B5EF4-FFF2-40B4-BE49-F238E27FC236}">
                <a16:creationId xmlns:a16="http://schemas.microsoft.com/office/drawing/2014/main" id="{15418E54-95CA-4DDD-820F-A1C93B83185B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45088" y="2417763"/>
          <a:ext cx="3810000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Photo Editor Photo" r:id="rId3" imgW="4896533" imgH="4258269" progId="MSPhotoEd.3">
                  <p:embed/>
                </p:oleObj>
              </mc:Choice>
              <mc:Fallback>
                <p:oleObj name="Photo Editor Photo" r:id="rId3" imgW="4896533" imgH="4258269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417763"/>
                        <a:ext cx="3810000" cy="331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34434283-3BE4-4192-9AFB-1DCF3704E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Spring Example</a:t>
            </a: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022D6993-6AFC-4EB0-8811-DFC2E3F5A4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Spring is slowly stretched from 0 to xmax</a:t>
            </a:r>
          </a:p>
          <a:p>
            <a:pPr eaLnBrk="1" hangingPunct="1"/>
            <a:r>
              <a:rPr lang="en-US" altLang="en-US" sz="2800"/>
              <a:t> </a:t>
            </a:r>
          </a:p>
          <a:p>
            <a:pPr eaLnBrk="1" hangingPunct="1"/>
            <a:r>
              <a:rPr lang="en-US" altLang="en-US" sz="2800"/>
              <a:t>W = ½kx²</a:t>
            </a:r>
          </a:p>
        </p:txBody>
      </p:sp>
      <p:graphicFrame>
        <p:nvGraphicFramePr>
          <p:cNvPr id="52228" name="Object 9">
            <a:extLst>
              <a:ext uri="{FF2B5EF4-FFF2-40B4-BE49-F238E27FC236}">
                <a16:creationId xmlns:a16="http://schemas.microsoft.com/office/drawing/2014/main" id="{7EEDE148-3C65-44A5-8A26-ED1D6B3AC2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429000"/>
          <a:ext cx="3581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3" imgW="1662978" imgH="266584" progId="Equation.DSMT4">
                  <p:embed/>
                </p:oleObj>
              </mc:Choice>
              <mc:Fallback>
                <p:oleObj name="Equation" r:id="rId3" imgW="1662978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3581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9" name="Picture 11" descr=" 0529a.jpg                                                      000C0B56Casper                         BA5763D6:">
            <a:extLst>
              <a:ext uri="{FF2B5EF4-FFF2-40B4-BE49-F238E27FC236}">
                <a16:creationId xmlns:a16="http://schemas.microsoft.com/office/drawing/2014/main" id="{CA94CE9F-68F1-45DC-979B-928E2760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200400"/>
            <a:ext cx="45593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87C3661-D64C-436D-8664-171DC69E6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Work, cont.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09B116B-DA8A-4632-B050-DD617C57DA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 sz="2400"/>
              <a:t>F </a:t>
            </a:r>
            <a:r>
              <a:rPr lang="en-US" altLang="en-US" sz="2400">
                <a:cs typeface="Tahoma" panose="020B0604030504040204" pitchFamily="34" charset="0"/>
              </a:rPr>
              <a:t>is the magnitude of the force</a:t>
            </a:r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Δ x is the magnitude of the object’s displacement</a:t>
            </a:r>
            <a:endParaRPr lang="en-US" altLang="en-US" sz="2400"/>
          </a:p>
          <a:p>
            <a:pPr lvl="1" eaLnBrk="1" hangingPunct="1"/>
            <a:r>
              <a:rPr lang="en-US" altLang="en-US" sz="2400">
                <a:latin typeface="Symbol" panose="05050102010706020507" pitchFamily="18" charset="2"/>
              </a:rPr>
              <a:t>q</a:t>
            </a:r>
            <a:r>
              <a:rPr lang="en-US" altLang="en-US" sz="2400"/>
              <a:t> is the angle between </a:t>
            </a:r>
            <a:endParaRPr lang="en-US" altLang="en-US" sz="2400">
              <a:latin typeface="Symbol" panose="05050102010706020507" pitchFamily="18" charset="2"/>
            </a:endParaRPr>
          </a:p>
        </p:txBody>
      </p:sp>
      <p:graphicFrame>
        <p:nvGraphicFramePr>
          <p:cNvPr id="7172" name="Object 5">
            <a:extLst>
              <a:ext uri="{FF2B5EF4-FFF2-40B4-BE49-F238E27FC236}">
                <a16:creationId xmlns:a16="http://schemas.microsoft.com/office/drawing/2014/main" id="{969B591B-37C7-4376-B790-255D37E6CB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057400"/>
          <a:ext cx="2895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1066806" imgH="190573" progId="Equation.3">
                  <p:embed/>
                </p:oleObj>
              </mc:Choice>
              <mc:Fallback>
                <p:oleObj name="Equation" r:id="rId3" imgW="1066806" imgH="19057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2895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7">
            <a:extLst>
              <a:ext uri="{FF2B5EF4-FFF2-40B4-BE49-F238E27FC236}">
                <a16:creationId xmlns:a16="http://schemas.microsoft.com/office/drawing/2014/main" id="{CC2F866D-F306-463E-A419-601925AE5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638800"/>
          <a:ext cx="16002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5" imgW="710891" imgH="241195" progId="Equation.DSMT4">
                  <p:embed/>
                </p:oleObj>
              </mc:Choice>
              <mc:Fallback>
                <p:oleObj name="Equation" r:id="rId5" imgW="710891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638800"/>
                        <a:ext cx="16002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9" descr="0502.jpg                                                       000C0B56Casper                         BA5763D6:">
            <a:extLst>
              <a:ext uri="{FF2B5EF4-FFF2-40B4-BE49-F238E27FC236}">
                <a16:creationId xmlns:a16="http://schemas.microsoft.com/office/drawing/2014/main" id="{3CAE6123-7977-4846-A566-9068658A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97113"/>
            <a:ext cx="39624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B82980B-73A0-4683-8043-C8C3B2664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Spring Example, cont.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6BAB316-1BBF-43C3-AF01-AC8470C990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work is also equal to the area under the curve </a:t>
            </a:r>
          </a:p>
          <a:p>
            <a:pPr eaLnBrk="1" hangingPunct="1"/>
            <a:r>
              <a:rPr lang="en-US" altLang="en-US" sz="2800"/>
              <a:t>In this case, the “curve” is a triangle </a:t>
            </a:r>
          </a:p>
          <a:p>
            <a:pPr eaLnBrk="1" hangingPunct="1"/>
            <a:r>
              <a:rPr lang="en-US" altLang="en-US" sz="2800"/>
              <a:t>A = ½ B h gives W = ½ k x</a:t>
            </a:r>
            <a:r>
              <a:rPr lang="en-US" altLang="en-US" sz="2800" baseline="30000"/>
              <a:t>2</a:t>
            </a:r>
            <a:endParaRPr lang="en-US" altLang="en-US" sz="2800"/>
          </a:p>
        </p:txBody>
      </p:sp>
      <p:pic>
        <p:nvPicPr>
          <p:cNvPr id="53252" name="Picture 6" descr=" 0529b.jpg                                                      000C0B56Casper                         BA5763D6:">
            <a:extLst>
              <a:ext uri="{FF2B5EF4-FFF2-40B4-BE49-F238E27FC236}">
                <a16:creationId xmlns:a16="http://schemas.microsoft.com/office/drawing/2014/main" id="{00099004-B140-4567-A3DA-04653160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195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3A7EEBC-ACB5-4049-A1FC-349E860A0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Work, cont.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198E8D-AAC5-4D7A-AEE4-1EC68AD19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gives no information about</a:t>
            </a:r>
          </a:p>
          <a:p>
            <a:pPr lvl="1" eaLnBrk="1" hangingPunct="1"/>
            <a:r>
              <a:rPr lang="en-US" altLang="en-US"/>
              <a:t>the time it took for the displacement to occur</a:t>
            </a:r>
          </a:p>
          <a:p>
            <a:pPr lvl="1" eaLnBrk="1" hangingPunct="1"/>
            <a:r>
              <a:rPr lang="en-US" altLang="en-US"/>
              <a:t>the velocity or acceleration of the object</a:t>
            </a:r>
          </a:p>
          <a:p>
            <a:pPr eaLnBrk="1" hangingPunct="1"/>
            <a:r>
              <a:rPr lang="en-US" altLang="en-US"/>
              <a:t>Work is a scalar quantity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39BE961-F598-4E0B-9E30-1C028E92E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Units of Work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A4DDE67-A421-4C2C-88EF-6261B3B60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</a:t>
            </a:r>
          </a:p>
          <a:p>
            <a:pPr lvl="1" eaLnBrk="1" hangingPunct="1"/>
            <a:r>
              <a:rPr lang="en-US" altLang="en-US"/>
              <a:t>Newton </a:t>
            </a:r>
            <a:r>
              <a:rPr lang="en-US" altLang="en-US">
                <a:cs typeface="Tahoma" panose="020B0604030504040204" pitchFamily="34" charset="0"/>
              </a:rPr>
              <a:t>• meter = Joule</a:t>
            </a:r>
          </a:p>
          <a:p>
            <a:pPr lvl="2" eaLnBrk="1" hangingPunct="1"/>
            <a:r>
              <a:rPr lang="en-US" altLang="en-US"/>
              <a:t>N </a:t>
            </a:r>
            <a:r>
              <a:rPr lang="en-US" altLang="en-US">
                <a:cs typeface="Tahoma" panose="020B0604030504040204" pitchFamily="34" charset="0"/>
              </a:rPr>
              <a:t>• m = J</a:t>
            </a:r>
          </a:p>
          <a:p>
            <a:pPr lvl="2" eaLnBrk="1" hangingPunct="1"/>
            <a:r>
              <a:rPr lang="en-US" altLang="en-US">
                <a:cs typeface="Tahoma" panose="020B0604030504040204" pitchFamily="34" charset="0"/>
              </a:rPr>
              <a:t>J = kg • m</a:t>
            </a:r>
            <a:r>
              <a:rPr lang="en-US" altLang="en-US" baseline="30000">
                <a:cs typeface="Tahoma" panose="020B0604030504040204" pitchFamily="34" charset="0"/>
              </a:rPr>
              <a:t>2</a:t>
            </a:r>
            <a:r>
              <a:rPr lang="en-US" altLang="en-US">
                <a:cs typeface="Tahoma" panose="020B0604030504040204" pitchFamily="34" charset="0"/>
              </a:rPr>
              <a:t> / s</a:t>
            </a:r>
            <a:r>
              <a:rPr lang="en-US" altLang="en-US" baseline="30000">
                <a:cs typeface="Tahoma" panose="020B0604030504040204" pitchFamily="34" charset="0"/>
              </a:rPr>
              <a:t>2</a:t>
            </a:r>
            <a:endParaRPr lang="en-US" altLang="en-US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>
                <a:cs typeface="Tahoma" panose="020B0604030504040204" pitchFamily="34" charset="0"/>
              </a:rPr>
              <a:t>US Customary</a:t>
            </a:r>
          </a:p>
          <a:p>
            <a:pPr lvl="1" eaLnBrk="1" hangingPunct="1"/>
            <a:r>
              <a:rPr lang="en-US" altLang="en-US">
                <a:cs typeface="Tahoma" panose="020B0604030504040204" pitchFamily="34" charset="0"/>
              </a:rPr>
              <a:t>foot </a:t>
            </a:r>
            <a:r>
              <a:rPr lang="en-US" altLang="en-US"/>
              <a:t> </a:t>
            </a:r>
            <a:r>
              <a:rPr lang="en-US" altLang="en-US">
                <a:cs typeface="Tahoma" panose="020B0604030504040204" pitchFamily="34" charset="0"/>
              </a:rPr>
              <a:t>• pound</a:t>
            </a:r>
          </a:p>
          <a:p>
            <a:pPr lvl="2" eaLnBrk="1" hangingPunct="1"/>
            <a:r>
              <a:rPr lang="en-US" altLang="en-US">
                <a:cs typeface="Tahoma" panose="020B0604030504040204" pitchFamily="34" charset="0"/>
              </a:rPr>
              <a:t>ft</a:t>
            </a:r>
            <a:r>
              <a:rPr lang="en-US" altLang="en-US"/>
              <a:t> </a:t>
            </a:r>
            <a:r>
              <a:rPr lang="en-US" altLang="en-US">
                <a:cs typeface="Tahoma" panose="020B0604030504040204" pitchFamily="34" charset="0"/>
              </a:rPr>
              <a:t>• lb</a:t>
            </a:r>
          </a:p>
          <a:p>
            <a:pPr lvl="3" eaLnBrk="1" hangingPunct="1"/>
            <a:r>
              <a:rPr lang="en-US" altLang="en-US">
                <a:cs typeface="Tahoma" panose="020B0604030504040204" pitchFamily="34" charset="0"/>
              </a:rPr>
              <a:t>no special name</a:t>
            </a:r>
          </a:p>
          <a:p>
            <a:pPr eaLnBrk="1" hangingPunct="1"/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EA3E5435-032B-4E22-B067-ECB015C0D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About Work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31D37BEC-E456-46E6-8F9A-BCBDBA89F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work done by a force is zero when the force is perpendicular to the displacement</a:t>
            </a:r>
          </a:p>
          <a:p>
            <a:pPr lvl="1" eaLnBrk="1" hangingPunct="1"/>
            <a:r>
              <a:rPr lang="en-US" altLang="en-US"/>
              <a:t>cos 90° = 0</a:t>
            </a:r>
          </a:p>
          <a:p>
            <a:pPr eaLnBrk="1" hangingPunct="1"/>
            <a:r>
              <a:rPr lang="en-US" altLang="en-US"/>
              <a:t>If there are multiple forces acting on an object, the total work done is the algebraic sum of the amount of work done by each force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22B95E0-0676-44F3-B1BC-148AC906C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About Work, cont.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FA237AD-D43C-458A-B9BF-AFA450E32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can be positive or negative</a:t>
            </a:r>
          </a:p>
          <a:p>
            <a:pPr lvl="1" eaLnBrk="1" hangingPunct="1"/>
            <a:r>
              <a:rPr lang="en-US" altLang="en-US"/>
              <a:t>Positive if the force and the displacement are in the same direction</a:t>
            </a:r>
          </a:p>
          <a:p>
            <a:pPr lvl="1" eaLnBrk="1" hangingPunct="1"/>
            <a:r>
              <a:rPr lang="en-US" altLang="en-US"/>
              <a:t>Negative if the force and the displacement are in the opposite direction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525</TotalTime>
  <Words>1859</Words>
  <Application>Microsoft Office PowerPoint</Application>
  <PresentationFormat>On-screen Show (4:3)</PresentationFormat>
  <Paragraphs>236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Tahoma</vt:lpstr>
      <vt:lpstr>Arial</vt:lpstr>
      <vt:lpstr>Verdana</vt:lpstr>
      <vt:lpstr>Wingdings</vt:lpstr>
      <vt:lpstr>Calibri</vt:lpstr>
      <vt:lpstr>Symbol</vt:lpstr>
      <vt:lpstr>Blends</vt:lpstr>
      <vt:lpstr>Microsoft Equation 3.0</vt:lpstr>
      <vt:lpstr>MathType 5.0 Equation</vt:lpstr>
      <vt:lpstr>Microsoft Photo Editor 3.0 Photo</vt:lpstr>
      <vt:lpstr>Chapter 5</vt:lpstr>
      <vt:lpstr>Forms of Energy</vt:lpstr>
      <vt:lpstr>Some Energy Considerations</vt:lpstr>
      <vt:lpstr>Work</vt:lpstr>
      <vt:lpstr>Work, cont.</vt:lpstr>
      <vt:lpstr>Work, cont.</vt:lpstr>
      <vt:lpstr>Units of Work</vt:lpstr>
      <vt:lpstr>More About Work</vt:lpstr>
      <vt:lpstr>More About Work, cont.</vt:lpstr>
      <vt:lpstr>When Work is Zero</vt:lpstr>
      <vt:lpstr>Work Can Be Positive or Negative</vt:lpstr>
      <vt:lpstr>Work and Dissipative Forces</vt:lpstr>
      <vt:lpstr>Kinetic Energy</vt:lpstr>
      <vt:lpstr>Work-Kinetic Energy Theorem</vt:lpstr>
      <vt:lpstr>Work and Kinetic Energy</vt:lpstr>
      <vt:lpstr>Types of Forces</vt:lpstr>
      <vt:lpstr>Conservative Forces</vt:lpstr>
      <vt:lpstr>More About Conservative Forces</vt:lpstr>
      <vt:lpstr>Nonconservative Forces</vt:lpstr>
      <vt:lpstr>Friction as a Nonconservative Force</vt:lpstr>
      <vt:lpstr>Friction Depends on the Path</vt:lpstr>
      <vt:lpstr>Potential Energy</vt:lpstr>
      <vt:lpstr>Work and Potential Energy</vt:lpstr>
      <vt:lpstr>Gravitational Potential Energy</vt:lpstr>
      <vt:lpstr>Work and Gravitational Potential Energy</vt:lpstr>
      <vt:lpstr>Work-Energy Theorem, Extended</vt:lpstr>
      <vt:lpstr>Reference Levels for Gravitational Potential Energy</vt:lpstr>
      <vt:lpstr>Conservation of Mechanical Energy</vt:lpstr>
      <vt:lpstr>Conservation of Energy, cont.</vt:lpstr>
      <vt:lpstr>Problem Solving with Conservation of Energy</vt:lpstr>
      <vt:lpstr>Problem Solving, cont</vt:lpstr>
      <vt:lpstr>Work-Energy With Nonconservative Forces</vt:lpstr>
      <vt:lpstr>Potential Energy Stored in a Spring</vt:lpstr>
      <vt:lpstr>Potential Energy in a Spring</vt:lpstr>
      <vt:lpstr>Work-Energy Theorem Including a Spring</vt:lpstr>
      <vt:lpstr>Conservation of Energy Including a Spring</vt:lpstr>
      <vt:lpstr>Nonconservative Forces with Energy Considerations</vt:lpstr>
      <vt:lpstr>Nonconservative Forces and Energy</vt:lpstr>
      <vt:lpstr>Transferring Energy</vt:lpstr>
      <vt:lpstr>Transferring Energy</vt:lpstr>
      <vt:lpstr>Transferring Energy</vt:lpstr>
      <vt:lpstr>Transferring Energy</vt:lpstr>
      <vt:lpstr>Transferring Energy</vt:lpstr>
      <vt:lpstr>Notes About Conservation of Energy</vt:lpstr>
      <vt:lpstr>Power</vt:lpstr>
      <vt:lpstr>Power, cont.</vt:lpstr>
      <vt:lpstr>Center of Mass</vt:lpstr>
      <vt:lpstr>Work Done by Varying Forces</vt:lpstr>
      <vt:lpstr>Spring Example</vt:lpstr>
      <vt:lpstr>Spring Example, cont.</vt:lpstr>
    </vt:vector>
  </TitlesOfParts>
  <Company>Next Step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Marilyn Akins</dc:creator>
  <cp:lastModifiedBy>Richard Malik</cp:lastModifiedBy>
  <cp:revision>25</cp:revision>
  <dcterms:created xsi:type="dcterms:W3CDTF">2002-07-21T14:04:53Z</dcterms:created>
  <dcterms:modified xsi:type="dcterms:W3CDTF">2017-09-21T19:31:05Z</dcterms:modified>
</cp:coreProperties>
</file>