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93" r:id="rId7"/>
    <p:sldId id="262" r:id="rId8"/>
    <p:sldId id="263" r:id="rId9"/>
    <p:sldId id="264" r:id="rId10"/>
    <p:sldId id="292" r:id="rId11"/>
    <p:sldId id="265" r:id="rId12"/>
    <p:sldId id="266" r:id="rId13"/>
    <p:sldId id="267" r:id="rId14"/>
    <p:sldId id="294" r:id="rId15"/>
    <p:sldId id="269" r:id="rId16"/>
    <p:sldId id="270" r:id="rId17"/>
    <p:sldId id="271" r:id="rId18"/>
    <p:sldId id="272" r:id="rId19"/>
    <p:sldId id="273" r:id="rId20"/>
    <p:sldId id="274" r:id="rId21"/>
    <p:sldId id="295" r:id="rId22"/>
    <p:sldId id="275" r:id="rId23"/>
    <p:sldId id="296" r:id="rId24"/>
    <p:sldId id="297" r:id="rId25"/>
    <p:sldId id="287" r:id="rId26"/>
    <p:sldId id="288" r:id="rId27"/>
    <p:sldId id="278" r:id="rId28"/>
    <p:sldId id="289" r:id="rId29"/>
    <p:sldId id="279" r:id="rId30"/>
    <p:sldId id="281" r:id="rId31"/>
    <p:sldId id="298" r:id="rId32"/>
    <p:sldId id="282" r:id="rId33"/>
    <p:sldId id="283" r:id="rId34"/>
    <p:sldId id="284" r:id="rId35"/>
    <p:sldId id="290" r:id="rId36"/>
    <p:sldId id="291" r:id="rId37"/>
    <p:sldId id="285" r:id="rId38"/>
    <p:sldId id="28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60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A148372-A694-4AEE-8F94-D8E3A86AB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8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3BC9-46C5-4602-92D2-3E382326A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7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B5577-DDF4-4F15-97DB-FF3FA473F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11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5FD7-3B91-4D22-A4AB-1ECCA8F13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46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348B-CEB1-4C4F-A2BA-0D645FDB3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1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1207-7475-4A53-B5F7-A50F51838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61400-FB04-4F41-8F7B-8168B292D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14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872D-F0A6-4966-8233-5C4FFF016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0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4E2D-80F2-4F38-85B3-6B5854265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1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55EAB-A9FF-429A-8761-32A19DC06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6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46C3F-15FC-4737-B9DD-617967281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74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1593-A205-4110-9949-F975C5010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57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24FE-C7B9-4053-AB1C-85F25AE6C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7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815407B-0B5A-43B0-85B9-540BCD5E4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jpeg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Momentum and Collisions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Air Bags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air bag increases the time of the collision</a:t>
            </a:r>
          </a:p>
          <a:p>
            <a:pPr eaLnBrk="1" hangingPunct="1"/>
            <a:r>
              <a:rPr lang="en-US" altLang="en-US" sz="2400" smtClean="0"/>
              <a:t>It will also absorb some of the energy from the body</a:t>
            </a:r>
          </a:p>
          <a:p>
            <a:pPr eaLnBrk="1" hangingPunct="1"/>
            <a:r>
              <a:rPr lang="en-US" altLang="en-US" sz="2400" smtClean="0"/>
              <a:t>It will spread out the area of contact</a:t>
            </a:r>
          </a:p>
          <a:p>
            <a:pPr lvl="1" eaLnBrk="1" hangingPunct="1"/>
            <a:r>
              <a:rPr lang="en-US" altLang="en-US" sz="2000" smtClean="0"/>
              <a:t>decreases the pressure</a:t>
            </a:r>
          </a:p>
          <a:p>
            <a:pPr lvl="1" eaLnBrk="1" hangingPunct="1"/>
            <a:r>
              <a:rPr lang="en-US" altLang="en-US" sz="2000" smtClean="0"/>
              <a:t>helps prevent penetration wounds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438400"/>
          <a:ext cx="44958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Photo Editor Photo" r:id="rId3" imgW="9752381" imgH="7190476" progId="MSPhotoEd.3">
                  <p:embed/>
                </p:oleObj>
              </mc:Choice>
              <mc:Fallback>
                <p:oleObj name="Photo Editor Photo" r:id="rId3" imgW="9752381" imgH="719047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4495800" cy="331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Conservation of Momentum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Momentum in an isolated system in which a collision occurs is conserved</a:t>
            </a:r>
          </a:p>
          <a:p>
            <a:pPr lvl="1" eaLnBrk="1" hangingPunct="1"/>
            <a:r>
              <a:rPr lang="en-US" altLang="en-US" sz="2400" smtClean="0"/>
              <a:t>A collision may be the result of physical contact between two objects</a:t>
            </a:r>
          </a:p>
          <a:p>
            <a:pPr lvl="1" eaLnBrk="1" hangingPunct="1"/>
            <a:r>
              <a:rPr lang="en-US" altLang="en-US" sz="2400" smtClean="0"/>
              <a:t>“Contact” may also arise from the electrostatic interactions of the electrons in the surface atoms of the bodies</a:t>
            </a:r>
          </a:p>
          <a:p>
            <a:pPr lvl="1" eaLnBrk="1" hangingPunct="1"/>
            <a:r>
              <a:rPr lang="en-US" altLang="en-US" sz="2400" smtClean="0"/>
              <a:t>An isolated system will have not external forces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Conservation of Momentum, cont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principle of conservation of momentum states when no external forces act on a system consisting of two objects that collide with each other, the total momentum of the system remains constant in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Specifically, the total momentum before the collision will equal the total momentum after the collision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Conservation of Momentum, cont.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Mathematically: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Momentum is conserved for the </a:t>
            </a:r>
            <a:r>
              <a:rPr lang="en-US" altLang="en-US" sz="2400" i="1" smtClean="0"/>
              <a:t>system</a:t>
            </a:r>
            <a:r>
              <a:rPr lang="en-US" altLang="en-US" sz="2400" smtClean="0"/>
              <a:t>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system includes all the objects interacting with each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Assumes only internal forces are acting during the collision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Can be generalized to any number of objects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758950" y="2424113"/>
          <a:ext cx="51704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2171674" imgH="219186" progId="Equation.DSMT4">
                  <p:embed/>
                </p:oleObj>
              </mc:Choice>
              <mc:Fallback>
                <p:oleObj name="Equation" r:id="rId3" imgW="2171674" imgH="21918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424113"/>
                        <a:ext cx="517048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Notes About A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Remember conservation of momentum applies to the </a:t>
            </a:r>
            <a:r>
              <a:rPr lang="en-US" altLang="en-US" i="1" smtClean="0"/>
              <a:t>system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You must define the isolated system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Collisions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Momentum is conserved in any collision</a:t>
            </a:r>
          </a:p>
          <a:p>
            <a:pPr eaLnBrk="1" hangingPunct="1"/>
            <a:r>
              <a:rPr lang="en-US" altLang="en-US" sz="2800" smtClean="0"/>
              <a:t>Inelastic collisions</a:t>
            </a:r>
          </a:p>
          <a:p>
            <a:pPr lvl="1" eaLnBrk="1" hangingPunct="1"/>
            <a:r>
              <a:rPr lang="en-US" altLang="en-US" sz="2400" smtClean="0"/>
              <a:t>Kinetic energy is not conserved</a:t>
            </a:r>
          </a:p>
          <a:p>
            <a:pPr lvl="2" eaLnBrk="1" hangingPunct="1"/>
            <a:r>
              <a:rPr lang="en-US" altLang="en-US" sz="2000" smtClean="0"/>
              <a:t>Some of the kinetic energy is converted into other types of energy such as heat, sound, work to permanently deform an object</a:t>
            </a:r>
          </a:p>
          <a:p>
            <a:pPr lvl="1" eaLnBrk="1" hangingPunct="1"/>
            <a:r>
              <a:rPr lang="en-US" altLang="en-US" sz="2400" smtClean="0"/>
              <a:t>Perfectly inelastic collisions occur when the objects stick together</a:t>
            </a:r>
          </a:p>
          <a:p>
            <a:pPr lvl="2" eaLnBrk="1" hangingPunct="1"/>
            <a:r>
              <a:rPr lang="en-US" altLang="en-US" sz="2000" smtClean="0"/>
              <a:t>Not all of the KE is necessarily lost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Types of Collisions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Elastic collision</a:t>
            </a:r>
          </a:p>
          <a:p>
            <a:pPr lvl="1" eaLnBrk="1" hangingPunct="1"/>
            <a:r>
              <a:rPr lang="en-US" altLang="en-US" smtClean="0"/>
              <a:t>both momentum and kinetic energy are conserved</a:t>
            </a:r>
          </a:p>
          <a:p>
            <a:pPr eaLnBrk="1" hangingPunct="1"/>
            <a:r>
              <a:rPr lang="en-US" altLang="en-US" smtClean="0"/>
              <a:t>Actual collisions</a:t>
            </a:r>
          </a:p>
          <a:p>
            <a:pPr lvl="1" eaLnBrk="1" hangingPunct="1"/>
            <a:r>
              <a:rPr lang="en-US" altLang="en-US" smtClean="0"/>
              <a:t>Most collisions fall between elastic and perfectly inelastic collisions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Perfectly Inelastic Collisions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two objects stick together after the collision, they have undergone a perfectly inelastic collision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Conservation of momentum becomes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52600" y="6019800"/>
          <a:ext cx="49530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752726" imgH="209468" progId="Equation.3">
                  <p:embed/>
                </p:oleObj>
              </mc:Choice>
              <mc:Fallback>
                <p:oleObj name="Equation" r:id="rId3" imgW="1752726" imgH="2094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19800"/>
                        <a:ext cx="49530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886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General Notes About Collisions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Momentum is a vector quantity</a:t>
            </a:r>
          </a:p>
          <a:p>
            <a:pPr lvl="1" eaLnBrk="1" hangingPunct="1"/>
            <a:r>
              <a:rPr lang="en-US" altLang="en-US" smtClean="0"/>
              <a:t>Direction is important</a:t>
            </a:r>
          </a:p>
          <a:p>
            <a:pPr lvl="1" eaLnBrk="1" hangingPunct="1"/>
            <a:r>
              <a:rPr lang="en-US" altLang="en-US" smtClean="0"/>
              <a:t>Be sure to have the correct signs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Elastic Collisions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Both momentum and kinetic energy are conserved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Typically have two unknowns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Solve the equations simultaneously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905000" y="3429000"/>
          <a:ext cx="6172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2362253" imgH="628675" progId="Equation.3">
                  <p:embed/>
                </p:oleObj>
              </mc:Choice>
              <mc:Fallback>
                <p:oleObj name="Equation" r:id="rId3" imgW="2362253" imgH="6286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61722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Momentum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linear momentum   of an object of mass </a:t>
            </a:r>
            <a:r>
              <a:rPr lang="en-US" altLang="en-US" i="1" smtClean="0"/>
              <a:t>m</a:t>
            </a:r>
            <a:r>
              <a:rPr lang="en-US" altLang="en-US" smtClean="0"/>
              <a:t> moving with a velocity   is defined as the product of the mass and the velocity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SI Units are kg m /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Vector quantity, the direction of the momentum is the same as the velocity’s</a:t>
            </a:r>
          </a:p>
        </p:txBody>
      </p:sp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6172200" y="1981200"/>
          <a:ext cx="3968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139579" imgH="215713" progId="Equation.DSMT4">
                  <p:embed/>
                </p:oleObj>
              </mc:Choice>
              <mc:Fallback>
                <p:oleObj name="Equation" r:id="rId3" imgW="139579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81200"/>
                        <a:ext cx="3968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3235325" y="2895600"/>
          <a:ext cx="392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52202" imgH="177569" progId="Equation.DSMT4">
                  <p:embed/>
                </p:oleObj>
              </mc:Choice>
              <mc:Fallback>
                <p:oleObj name="Equation" r:id="rId5" imgW="152202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895600"/>
                        <a:ext cx="392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1981200" y="3886200"/>
          <a:ext cx="1587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583693" imgH="215713" progId="Equation.DSMT4">
                  <p:embed/>
                </p:oleObj>
              </mc:Choice>
              <mc:Fallback>
                <p:oleObj name="Equation" r:id="rId7" imgW="583693" imgH="2157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1587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Elastic Collisions, cont.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simpler equation can be used in place of the KE equation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81200" y="3200400"/>
          <a:ext cx="43434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1371570" imgH="209468" progId="Equation.3">
                  <p:embed/>
                </p:oleObj>
              </mc:Choice>
              <mc:Fallback>
                <p:oleObj name="Equation" r:id="rId3" imgW="1371570" imgH="2094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43434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 of Types of Collisions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 an elastic collision, both momentum and kinetic energy are conserved</a:t>
            </a:r>
          </a:p>
          <a:p>
            <a:pPr eaLnBrk="1" hangingPunct="1"/>
            <a:r>
              <a:rPr lang="en-US" altLang="en-US" sz="2800" smtClean="0"/>
              <a:t>In an inelastic collision, momentum is conserved but kinetic energy is not</a:t>
            </a:r>
          </a:p>
          <a:p>
            <a:pPr eaLnBrk="1" hangingPunct="1"/>
            <a:r>
              <a:rPr lang="en-US" altLang="en-US" sz="2800" smtClean="0"/>
              <a:t>In a </a:t>
            </a:r>
            <a:r>
              <a:rPr lang="en-US" altLang="en-US" sz="2800" i="1" smtClean="0"/>
              <a:t>perfectly</a:t>
            </a:r>
            <a:r>
              <a:rPr lang="en-US" altLang="en-US" sz="2800" smtClean="0"/>
              <a:t> inelastic collision, momentum is conserved, kinetic energy is not, and the two objects stick together after the collision, so their final velocities are the same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Solving for One -Dimensional Collisions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Coordinates: </a:t>
            </a:r>
            <a:r>
              <a:rPr lang="en-US" altLang="en-US" smtClean="0"/>
              <a:t>Set up a coordinate axis and define the velocities with respect to this axis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It is convenient to make your axis coincide with one of the initial velocities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Diagram: </a:t>
            </a:r>
            <a:r>
              <a:rPr lang="en-US" altLang="en-US" smtClean="0"/>
              <a:t>In your sketch, draw all the velocity vectors and label the velocities and the masses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Solving for One -Dimensional Collisions,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Conservation of Momentum:</a:t>
            </a:r>
            <a:r>
              <a:rPr lang="en-US" altLang="en-US" smtClean="0"/>
              <a:t>  Write a general expression for the total momentum of the system </a:t>
            </a:r>
            <a:r>
              <a:rPr lang="en-US" altLang="en-US" i="1" smtClean="0"/>
              <a:t>before</a:t>
            </a:r>
            <a:r>
              <a:rPr lang="en-US" altLang="en-US" smtClean="0"/>
              <a:t> and </a:t>
            </a:r>
            <a:r>
              <a:rPr lang="en-US" altLang="en-US" i="1" smtClean="0"/>
              <a:t>after</a:t>
            </a:r>
            <a:r>
              <a:rPr lang="en-US" altLang="en-US" smtClean="0"/>
              <a:t> the collision</a:t>
            </a:r>
          </a:p>
          <a:p>
            <a:pPr lvl="1" eaLnBrk="1" hangingPunct="1"/>
            <a:r>
              <a:rPr lang="en-US" altLang="en-US" smtClean="0"/>
              <a:t>Equate the two total momentum expressions</a:t>
            </a:r>
          </a:p>
          <a:p>
            <a:pPr lvl="1" eaLnBrk="1" hangingPunct="1"/>
            <a:r>
              <a:rPr lang="en-US" altLang="en-US" smtClean="0"/>
              <a:t>Fill in the known values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Solving for One -Dimensional Collisions, 3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Conservation of Energy:</a:t>
            </a:r>
            <a:r>
              <a:rPr lang="en-US" altLang="en-US" smtClean="0"/>
              <a:t> If the collision is elastic, write a second equation for conservation of KE, or the alternative equation</a:t>
            </a:r>
          </a:p>
          <a:p>
            <a:pPr lvl="1" eaLnBrk="1" hangingPunct="1"/>
            <a:r>
              <a:rPr lang="en-US" altLang="en-US" smtClean="0"/>
              <a:t>This only applies to perfectly elastic collisions</a:t>
            </a:r>
          </a:p>
          <a:p>
            <a:pPr eaLnBrk="1" hangingPunct="1"/>
            <a:r>
              <a:rPr lang="en-US" altLang="en-US" b="1" smtClean="0"/>
              <a:t>Solve:</a:t>
            </a:r>
            <a:r>
              <a:rPr lang="en-US" altLang="en-US" smtClean="0"/>
              <a:t> the resulting equations simultaneously </a:t>
            </a:r>
            <a:endParaRPr lang="en-US" altLang="en-US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Sketches for Collision Problems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Draw “before” and “after” sketches</a:t>
            </a:r>
          </a:p>
          <a:p>
            <a:pPr eaLnBrk="1" hangingPunct="1"/>
            <a:r>
              <a:rPr lang="en-US" altLang="en-US" sz="2800" smtClean="0"/>
              <a:t>Label each object </a:t>
            </a:r>
          </a:p>
          <a:p>
            <a:pPr lvl="1" eaLnBrk="1" hangingPunct="1"/>
            <a:r>
              <a:rPr lang="en-US" altLang="en-US" sz="2400" smtClean="0"/>
              <a:t>include the direction of velocity</a:t>
            </a:r>
          </a:p>
          <a:p>
            <a:pPr lvl="1" eaLnBrk="1" hangingPunct="1"/>
            <a:r>
              <a:rPr lang="en-US" altLang="en-US" sz="2400" smtClean="0"/>
              <a:t>keep track of subscripts</a:t>
            </a:r>
          </a:p>
        </p:txBody>
      </p:sp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981200"/>
            <a:ext cx="38163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Sketches for Perfectly Inelastic Collisions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objects stick together</a:t>
            </a:r>
          </a:p>
          <a:p>
            <a:pPr eaLnBrk="1" hangingPunct="1"/>
            <a:r>
              <a:rPr lang="en-US" altLang="en-US" sz="2800" smtClean="0"/>
              <a:t>Include all the velocity directions</a:t>
            </a:r>
          </a:p>
          <a:p>
            <a:pPr eaLnBrk="1" hangingPunct="1"/>
            <a:r>
              <a:rPr lang="en-US" altLang="en-US" sz="2800" smtClean="0"/>
              <a:t>The “after” collision combines the masses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854200"/>
            <a:ext cx="31178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Glancing Collisions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For a general collision of two objects in three-dimensional space, the conservation of momentum principle implies that the </a:t>
            </a:r>
            <a:r>
              <a:rPr lang="en-US" altLang="en-US" sz="2800" i="1" smtClean="0"/>
              <a:t>total momentum of the system in each direction is conserved</a:t>
            </a: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i="1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Use subscripts for identifying the object, initial and final velocities, and components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981200" y="3962400"/>
          <a:ext cx="50355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2324191" imgH="476163" progId="Equation.3">
                  <p:embed/>
                </p:oleObj>
              </mc:Choice>
              <mc:Fallback>
                <p:oleObj name="Equation" r:id="rId3" imgW="2324191" imgH="4761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503555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Glancing Collisions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8862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“after” velocities have x and y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Momentum is conserved in the x direction and in the y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Apply conservation of momentum separately to each direction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648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Solving for Two-Dimensional Collisions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Coordinates: </a:t>
            </a:r>
            <a:r>
              <a:rPr lang="en-US" altLang="en-US" smtClean="0"/>
              <a:t>Set up coordinate axes and define your velocities with respect to these axes</a:t>
            </a:r>
          </a:p>
          <a:p>
            <a:pPr lvl="1" eaLnBrk="1" hangingPunct="1"/>
            <a:r>
              <a:rPr lang="en-US" altLang="en-US" smtClean="0"/>
              <a:t>It is convenient to choose the x- or y- axis to coincide with one of the initial velocities</a:t>
            </a:r>
          </a:p>
          <a:p>
            <a:pPr eaLnBrk="1" hangingPunct="1"/>
            <a:r>
              <a:rPr lang="en-US" altLang="en-US" b="1" smtClean="0"/>
              <a:t>Draw: </a:t>
            </a:r>
            <a:r>
              <a:rPr lang="en-US" altLang="en-US" smtClean="0"/>
              <a:t>In your sketch, draw and label all the velocities and masses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Momentum components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Applies to two-dimensional motion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600200" y="2057400"/>
          <a:ext cx="3810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524086" imgH="228634" progId="Equation.3">
                  <p:embed/>
                </p:oleObj>
              </mc:Choice>
              <mc:Fallback>
                <p:oleObj name="Equation" r:id="rId3" imgW="1524086" imgH="2286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38100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Solving for Two-Dimensional Collisions, 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Conservation of Momentum: </a:t>
            </a:r>
            <a:r>
              <a:rPr lang="en-US" altLang="en-US" sz="2800" smtClean="0"/>
              <a:t>Write expressions for the x and y components of the momentum of each object before and after the collision</a:t>
            </a:r>
          </a:p>
          <a:p>
            <a:pPr eaLnBrk="1" hangingPunct="1"/>
            <a:r>
              <a:rPr lang="en-US" altLang="en-US" sz="2800" smtClean="0"/>
              <a:t>Write expressions for the total momentum before and after the collision in the x-direction and in the y-direction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Solving for Two-Dimensional Collisions, 3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Conservation of Energy:</a:t>
            </a:r>
            <a:r>
              <a:rPr lang="en-US" altLang="en-US" smtClean="0"/>
              <a:t> If the collision is elastic, write an expression for the total energy before and after the collision</a:t>
            </a:r>
          </a:p>
          <a:p>
            <a:pPr lvl="1" eaLnBrk="1" hangingPunct="1"/>
            <a:r>
              <a:rPr lang="en-US" altLang="en-US" smtClean="0"/>
              <a:t>Equate the two expressions</a:t>
            </a:r>
          </a:p>
          <a:p>
            <a:pPr lvl="1" eaLnBrk="1" hangingPunct="1"/>
            <a:r>
              <a:rPr lang="en-US" altLang="en-US" smtClean="0"/>
              <a:t>Fill in the known values</a:t>
            </a:r>
          </a:p>
          <a:p>
            <a:pPr lvl="1" eaLnBrk="1" hangingPunct="1"/>
            <a:r>
              <a:rPr lang="en-US" altLang="en-US" smtClean="0"/>
              <a:t>Solve the quadratic equations</a:t>
            </a:r>
          </a:p>
          <a:p>
            <a:pPr lvl="2" eaLnBrk="1" hangingPunct="1"/>
            <a:r>
              <a:rPr lang="en-US" altLang="en-US" smtClean="0"/>
              <a:t>Can’t be simplified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Solving for Two-Dimensional Collisions, 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Solve</a:t>
            </a:r>
            <a:r>
              <a:rPr lang="en-US" altLang="en-US" smtClean="0"/>
              <a:t> for the unknown quantities</a:t>
            </a:r>
          </a:p>
          <a:p>
            <a:pPr lvl="1" eaLnBrk="1" hangingPunct="1"/>
            <a:r>
              <a:rPr lang="en-US" altLang="en-US" smtClean="0"/>
              <a:t>Solve the equations simultaneously</a:t>
            </a:r>
          </a:p>
          <a:p>
            <a:pPr lvl="1" eaLnBrk="1" hangingPunct="1"/>
            <a:r>
              <a:rPr lang="en-US" altLang="en-US" smtClean="0"/>
              <a:t>There will be two equations for inelastic collisions</a:t>
            </a:r>
          </a:p>
          <a:p>
            <a:pPr lvl="1" eaLnBrk="1" hangingPunct="1"/>
            <a:r>
              <a:rPr lang="en-US" altLang="en-US" smtClean="0"/>
              <a:t>There will be three equations for elastic collisions</a:t>
            </a:r>
          </a:p>
          <a:p>
            <a:pPr lvl="1" eaLnBrk="1" hangingPunct="1"/>
            <a:endParaRPr lang="en-US" altLang="en-US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Rocket Propulsion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operation of a rocket depends on the law of conservation of momentum as applied to a system, where the system is the rocket plus its ejected fuel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This is different than propulsion on the earth where two objects exert forces on each other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road on car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train on track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Rocket Propulsion, 2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rocket is accelerated as a result of the thrust of the exhaust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represents the inverse of an inelastic collision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Momentum is conserved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Kinetic Energy is increased (at the expense of the stored energy of the rocket fuel)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Rocket Propulsion, 3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initial mass of the rocket is M + Δm</a:t>
            </a:r>
          </a:p>
          <a:p>
            <a:pPr lvl="1" eaLnBrk="1" hangingPunct="1"/>
            <a:r>
              <a:rPr lang="en-US" altLang="en-US" sz="2400" smtClean="0"/>
              <a:t>M is the mass of the rocket</a:t>
            </a:r>
          </a:p>
          <a:p>
            <a:pPr lvl="1" eaLnBrk="1" hangingPunct="1"/>
            <a:r>
              <a:rPr lang="en-US" altLang="en-US" sz="2400" smtClean="0"/>
              <a:t>m is the mass of the fuel</a:t>
            </a:r>
          </a:p>
          <a:p>
            <a:pPr eaLnBrk="1" hangingPunct="1"/>
            <a:r>
              <a:rPr lang="en-US" altLang="en-US" sz="2800" smtClean="0"/>
              <a:t>The initial velocity of the rocket is </a:t>
            </a:r>
          </a:p>
        </p:txBody>
      </p:sp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7696200" y="5562600"/>
          <a:ext cx="392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3" imgW="152202" imgH="177569" progId="Equation.DSMT4">
                  <p:embed/>
                </p:oleObj>
              </mc:Choice>
              <mc:Fallback>
                <p:oleObj name="Equation" r:id="rId3" imgW="152202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62600"/>
                        <a:ext cx="392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32766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Rocket Propulsion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rocket’s mass is M</a:t>
            </a:r>
          </a:p>
          <a:p>
            <a:pPr eaLnBrk="1" hangingPunct="1"/>
            <a:r>
              <a:rPr lang="en-US" altLang="en-US" sz="2800" smtClean="0"/>
              <a:t>The mass of the fuel, Δm, has been ejected</a:t>
            </a:r>
          </a:p>
          <a:p>
            <a:pPr eaLnBrk="1" hangingPunct="1"/>
            <a:r>
              <a:rPr lang="en-US" altLang="en-US" sz="2800" smtClean="0"/>
              <a:t>The rocket’s speed has increased to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1676400" y="6096000"/>
          <a:ext cx="1371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520248" imgH="177646" progId="Equation.DSMT4">
                  <p:embed/>
                </p:oleObj>
              </mc:Choice>
              <mc:Fallback>
                <p:oleObj name="Equation" r:id="rId3" imgW="520248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0"/>
                        <a:ext cx="1371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030413"/>
            <a:ext cx="53975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Rocket Propulsion, final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basic equation for rocket propulsion is: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M</a:t>
            </a:r>
            <a:r>
              <a:rPr lang="en-US" altLang="en-US" sz="2400" baseline="-25000" smtClean="0"/>
              <a:t>i</a:t>
            </a:r>
            <a:r>
              <a:rPr lang="en-US" altLang="en-US" sz="2400" smtClean="0"/>
              <a:t> is the initial mass of the rocket plus fuel</a:t>
            </a:r>
          </a:p>
          <a:p>
            <a:pPr lvl="1" eaLnBrk="1" hangingPunct="1"/>
            <a:r>
              <a:rPr lang="en-US" altLang="en-US" sz="2400" smtClean="0"/>
              <a:t>M</a:t>
            </a:r>
            <a:r>
              <a:rPr lang="en-US" altLang="en-US" sz="2400" baseline="-25000" smtClean="0"/>
              <a:t>f</a:t>
            </a:r>
            <a:r>
              <a:rPr lang="en-US" altLang="en-US" sz="2400" smtClean="0"/>
              <a:t> is the final mass of the rocket plus any remaining fuel</a:t>
            </a:r>
          </a:p>
          <a:p>
            <a:pPr lvl="1" eaLnBrk="1" hangingPunct="1"/>
            <a:r>
              <a:rPr lang="en-US" altLang="en-US" sz="2400" smtClean="0"/>
              <a:t>The speed of the rocket is proportional to the exhaust speed</a:t>
            </a:r>
          </a:p>
          <a:p>
            <a:pPr lvl="1" eaLnBrk="1" hangingPunct="1"/>
            <a:endParaRPr lang="en-US" altLang="en-US" sz="2400" smtClean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14600" y="2667000"/>
          <a:ext cx="3048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3" imgW="1219323" imgH="476163" progId="Equation.3">
                  <p:embed/>
                </p:oleObj>
              </mc:Choice>
              <mc:Fallback>
                <p:oleObj name="Equation" r:id="rId3" imgW="1219323" imgH="4761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30480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Thrust of a Rocket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thrust is the force exerted on the rocket by the ejected exhaust gases</a:t>
            </a:r>
          </a:p>
          <a:p>
            <a:pPr eaLnBrk="1" hangingPunct="1"/>
            <a:r>
              <a:rPr lang="en-US" altLang="en-US" sz="2800" smtClean="0"/>
              <a:t>The instantaneous thrust is given by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The thrust increases as the exhaust speed increases and as the burn rate (ΔM/Δt) increases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667000" y="3505200"/>
          <a:ext cx="2971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3" imgW="1352674" imgH="419207" progId="Equation.3">
                  <p:embed/>
                </p:oleObj>
              </mc:Choice>
              <mc:Fallback>
                <p:oleObj name="Equation" r:id="rId3" imgW="1352674" imgH="4192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05200"/>
                        <a:ext cx="29718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Impulse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order to </a:t>
            </a:r>
            <a:r>
              <a:rPr lang="en-US" altLang="en-US" sz="2800" i="1" smtClean="0"/>
              <a:t>change</a:t>
            </a:r>
            <a:r>
              <a:rPr lang="en-US" altLang="en-US" sz="2800" smtClean="0"/>
              <a:t> the momentum of an object, a force must be applied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time rate of change of momentum of an object is equal to the net force acting on it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Gives an alternative statement of Newton’s second law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057400" y="4267200"/>
          <a:ext cx="34083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600209" imgH="400042" progId="Equation.DSMT4">
                  <p:embed/>
                </p:oleObj>
              </mc:Choice>
              <mc:Fallback>
                <p:oleObj name="Equation" r:id="rId3" imgW="1600209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340836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Impulse cont.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a single, constant force acts on the object, there is an </a:t>
            </a:r>
            <a:r>
              <a:rPr lang="en-US" altLang="en-US" b="1" smtClean="0"/>
              <a:t>impulse</a:t>
            </a:r>
            <a:r>
              <a:rPr lang="en-US" altLang="en-US" smtClean="0"/>
              <a:t> delivered to the object</a:t>
            </a:r>
          </a:p>
          <a:p>
            <a:pPr lvl="1" eaLnBrk="1" hangingPunct="1"/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  is defined as the </a:t>
            </a:r>
            <a:r>
              <a:rPr lang="en-US" altLang="en-US" i="1" smtClean="0"/>
              <a:t>impulse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Vector quantity, the direction is the same as the direction of the force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81200" y="3505200"/>
          <a:ext cx="1371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562017" imgH="209468" progId="Equation.DSMT4">
                  <p:embed/>
                </p:oleObj>
              </mc:Choice>
              <mc:Fallback>
                <p:oleObj name="Equation" r:id="rId3" imgW="562017" imgH="2094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13716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981200" y="4067175"/>
          <a:ext cx="2984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126835" imgH="202936" progId="Equation.DSMT4">
                  <p:embed/>
                </p:oleObj>
              </mc:Choice>
              <mc:Fallback>
                <p:oleObj name="Equation" r:id="rId5" imgW="126835" imgH="2029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67175"/>
                        <a:ext cx="2984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Impulse-Momentum Theorem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theorem states that the impulse acting on the object is equal to the change in momentum of the object</a:t>
            </a:r>
          </a:p>
          <a:p>
            <a:pPr lvl="1" eaLnBrk="1" hangingPunct="1"/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If the force is not constant, use the </a:t>
            </a:r>
            <a:r>
              <a:rPr lang="en-US" altLang="en-US" i="1" smtClean="0"/>
              <a:t>average force</a:t>
            </a:r>
            <a:r>
              <a:rPr lang="en-US" altLang="en-US" smtClean="0"/>
              <a:t> applied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981200" y="4038600"/>
          <a:ext cx="3886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663700" imgH="254000" progId="Equation.DSMT4">
                  <p:embed/>
                </p:oleObj>
              </mc:Choice>
              <mc:Fallback>
                <p:oleObj name="Equation" r:id="rId3" imgW="1663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38600"/>
                        <a:ext cx="3886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Average Force in Impulse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 average force can be thought of as the constant force that would give the same impulse to the object in the time interval as the actual time-varying force gives in the interval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2362200"/>
            <a:ext cx="3770312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Average Force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impulse imparted by a force during the time interval Δt is equal to the area under the force-time graph from the beginning to the end of the time interval</a:t>
            </a:r>
          </a:p>
          <a:p>
            <a:pPr eaLnBrk="1" hangingPunct="1"/>
            <a:r>
              <a:rPr lang="en-US" altLang="en-US" smtClean="0"/>
              <a:t>Or, the impulse is equal to the average force multiplied by the time interval, 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419600" y="5562600"/>
          <a:ext cx="18684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799753" imgH="253890" progId="Equation.DSMT4">
                  <p:embed/>
                </p:oleObj>
              </mc:Choice>
              <mc:Fallback>
                <p:oleObj name="Equation" r:id="rId3" imgW="799753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562600"/>
                        <a:ext cx="18684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Impulse Applied to Auto Collisions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most important factor is the collision time or the time it takes the person to come to a rest</a:t>
            </a:r>
          </a:p>
          <a:p>
            <a:pPr lvl="1" eaLnBrk="1" hangingPunct="1"/>
            <a:r>
              <a:rPr lang="en-US" altLang="en-US" smtClean="0"/>
              <a:t>This will reduce the chance of dying in a car crash</a:t>
            </a:r>
          </a:p>
          <a:p>
            <a:pPr eaLnBrk="1" hangingPunct="1"/>
            <a:r>
              <a:rPr lang="en-US" altLang="en-US" smtClean="0"/>
              <a:t>Ways to increase the time</a:t>
            </a:r>
          </a:p>
          <a:p>
            <a:pPr lvl="1" eaLnBrk="1" hangingPunct="1"/>
            <a:r>
              <a:rPr lang="en-US" altLang="en-US" smtClean="0"/>
              <a:t>Seat belts</a:t>
            </a:r>
          </a:p>
          <a:p>
            <a:pPr lvl="1" eaLnBrk="1" hangingPunct="1"/>
            <a:r>
              <a:rPr lang="en-US" altLang="en-US" smtClean="0"/>
              <a:t>Air bags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489</TotalTime>
  <Words>1430</Words>
  <Application>Microsoft Office PowerPoint</Application>
  <PresentationFormat>On-screen Show (4:3)</PresentationFormat>
  <Paragraphs>178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Tahoma</vt:lpstr>
      <vt:lpstr>Arial</vt:lpstr>
      <vt:lpstr>Verdana</vt:lpstr>
      <vt:lpstr>Wingdings</vt:lpstr>
      <vt:lpstr>Calibri</vt:lpstr>
      <vt:lpstr>Blends</vt:lpstr>
      <vt:lpstr>MathType 5.0 Equation</vt:lpstr>
      <vt:lpstr>Microsoft Equation 3.0</vt:lpstr>
      <vt:lpstr>Microsoft Photo Editor 3.0 Photo</vt:lpstr>
      <vt:lpstr>Chapter 6</vt:lpstr>
      <vt:lpstr>Momentum</vt:lpstr>
      <vt:lpstr>Momentum components</vt:lpstr>
      <vt:lpstr>Impulse</vt:lpstr>
      <vt:lpstr>Impulse cont.</vt:lpstr>
      <vt:lpstr>Impulse-Momentum Theorem</vt:lpstr>
      <vt:lpstr>Average Force in Impulse</vt:lpstr>
      <vt:lpstr>Average Force cont.</vt:lpstr>
      <vt:lpstr>Impulse Applied to Auto Collisions</vt:lpstr>
      <vt:lpstr>Air Bags</vt:lpstr>
      <vt:lpstr>Conservation of Momentum</vt:lpstr>
      <vt:lpstr>Conservation of Momentum, cont</vt:lpstr>
      <vt:lpstr>Conservation of Momentum, cont.</vt:lpstr>
      <vt:lpstr>Notes About A System</vt:lpstr>
      <vt:lpstr>Types of Collisions</vt:lpstr>
      <vt:lpstr>More Types of Collisions</vt:lpstr>
      <vt:lpstr>More About Perfectly Inelastic Collisions</vt:lpstr>
      <vt:lpstr>Some General Notes About Collisions</vt:lpstr>
      <vt:lpstr>More About Elastic Collisions</vt:lpstr>
      <vt:lpstr>Elastic Collisions, cont.</vt:lpstr>
      <vt:lpstr>Summary of Types of Collisions</vt:lpstr>
      <vt:lpstr>Problem Solving for One -Dimensional Collisions</vt:lpstr>
      <vt:lpstr>Problem Solving for One -Dimensional Collisions, 2</vt:lpstr>
      <vt:lpstr>Problem Solving for One -Dimensional Collisions, 3</vt:lpstr>
      <vt:lpstr>Sketches for Collision Problems</vt:lpstr>
      <vt:lpstr>Sketches for Perfectly Inelastic Collisions</vt:lpstr>
      <vt:lpstr>Glancing Collisions</vt:lpstr>
      <vt:lpstr>Glancing Collisions</vt:lpstr>
      <vt:lpstr>Problem Solving for Two-Dimensional Collisions</vt:lpstr>
      <vt:lpstr>Problem Solving for Two-Dimensional Collisions, 2</vt:lpstr>
      <vt:lpstr>Problem Solving for Two-Dimensional Collisions, 3</vt:lpstr>
      <vt:lpstr>Problem Solving for Two-Dimensional Collisions, 4</vt:lpstr>
      <vt:lpstr> Rocket Propulsion</vt:lpstr>
      <vt:lpstr>Rocket Propulsion, 2</vt:lpstr>
      <vt:lpstr>Rocket Propulsion, 3</vt:lpstr>
      <vt:lpstr>Rocket Propulsion</vt:lpstr>
      <vt:lpstr>Rocket Propulsion, final</vt:lpstr>
      <vt:lpstr>Thrust of a Rocket</vt:lpstr>
    </vt:vector>
  </TitlesOfParts>
  <Company>Next Step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Marilyn Akins</dc:creator>
  <cp:lastModifiedBy>Richard Malik</cp:lastModifiedBy>
  <cp:revision>20</cp:revision>
  <dcterms:created xsi:type="dcterms:W3CDTF">2002-07-21T22:13:54Z</dcterms:created>
  <dcterms:modified xsi:type="dcterms:W3CDTF">2016-12-07T11:59:17Z</dcterms:modified>
</cp:coreProperties>
</file>