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03" r:id="rId2"/>
    <p:sldMasterId id="2147483715" r:id="rId3"/>
  </p:sldMasterIdLst>
  <p:notesMasterIdLst>
    <p:notesMasterId r:id="rId48"/>
  </p:notesMasterIdLst>
  <p:sldIdLst>
    <p:sldId id="256" r:id="rId4"/>
    <p:sldId id="295" r:id="rId5"/>
    <p:sldId id="259" r:id="rId6"/>
    <p:sldId id="257" r:id="rId7"/>
    <p:sldId id="258" r:id="rId8"/>
    <p:sldId id="260" r:id="rId9"/>
    <p:sldId id="261" r:id="rId10"/>
    <p:sldId id="262" r:id="rId11"/>
    <p:sldId id="263" r:id="rId12"/>
    <p:sldId id="264" r:id="rId13"/>
    <p:sldId id="296" r:id="rId14"/>
    <p:sldId id="266" r:id="rId15"/>
    <p:sldId id="267" r:id="rId16"/>
    <p:sldId id="268" r:id="rId17"/>
    <p:sldId id="269" r:id="rId18"/>
    <p:sldId id="297" r:id="rId19"/>
    <p:sldId id="270" r:id="rId20"/>
    <p:sldId id="271" r:id="rId21"/>
    <p:sldId id="272" r:id="rId22"/>
    <p:sldId id="298" r:id="rId23"/>
    <p:sldId id="299" r:id="rId24"/>
    <p:sldId id="273" r:id="rId25"/>
    <p:sldId id="274" r:id="rId26"/>
    <p:sldId id="275" r:id="rId27"/>
    <p:sldId id="276" r:id="rId28"/>
    <p:sldId id="277" r:id="rId29"/>
    <p:sldId id="278" r:id="rId30"/>
    <p:sldId id="280" r:id="rId31"/>
    <p:sldId id="281" r:id="rId32"/>
    <p:sldId id="282" r:id="rId33"/>
    <p:sldId id="301" r:id="rId34"/>
    <p:sldId id="283" r:id="rId35"/>
    <p:sldId id="300" r:id="rId36"/>
    <p:sldId id="310" r:id="rId37"/>
    <p:sldId id="286" r:id="rId38"/>
    <p:sldId id="287" r:id="rId39"/>
    <p:sldId id="288" r:id="rId40"/>
    <p:sldId id="289" r:id="rId41"/>
    <p:sldId id="291" r:id="rId42"/>
    <p:sldId id="292" r:id="rId43"/>
    <p:sldId id="293" r:id="rId44"/>
    <p:sldId id="303" r:id="rId45"/>
    <p:sldId id="306" r:id="rId46"/>
    <p:sldId id="307"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74" d="100"/>
          <a:sy n="74" d="100"/>
        </p:scale>
        <p:origin x="1266"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slide" Target="slides/slide34.xml"/><Relationship Id="rId1" Type="http://schemas.openxmlformats.org/officeDocument/2006/relationships/slide" Target="slides/slide12.xml"/><Relationship Id="rId5" Type="http://schemas.openxmlformats.org/officeDocument/2006/relationships/slide" Target="slides/slide44.xml"/><Relationship Id="rId4" Type="http://schemas.openxmlformats.org/officeDocument/2006/relationships/slide" Target="slides/slide4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D669C-3E99-46D6-B5F2-9406EEAE20AE}" type="datetimeFigureOut">
              <a:rPr lang="en-US" smtClean="0"/>
              <a:t>1/4/2016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ED88CD-8A74-4ABB-924D-9041E0C78CCD}" type="slidenum">
              <a:rPr lang="en-US" smtClean="0"/>
              <a:t>‹#›</a:t>
            </a:fld>
            <a:endParaRPr lang="en-US"/>
          </a:p>
        </p:txBody>
      </p:sp>
    </p:spTree>
    <p:extLst>
      <p:ext uri="{BB962C8B-B14F-4D97-AF65-F5344CB8AC3E}">
        <p14:creationId xmlns:p14="http://schemas.microsoft.com/office/powerpoint/2010/main" val="42809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50938" y="692150"/>
            <a:ext cx="4556125" cy="3416300"/>
          </a:xfrm>
          <a:ln/>
        </p:spPr>
      </p:sp>
      <p:sp>
        <p:nvSpPr>
          <p:cNvPr id="91139" name="Rectangle 3"/>
          <p:cNvSpPr>
            <a:spLocks noGrp="1" noChangeArrowheads="1"/>
          </p:cNvSpPr>
          <p:nvPr>
            <p:ph type="body" idx="1"/>
          </p:nvPr>
        </p:nvSpPr>
        <p:spPr>
          <a:noFill/>
        </p:spPr>
        <p:txBody>
          <a:bodyPr/>
          <a:lstStyle/>
          <a:p>
            <a:endParaRPr lang="en-US" altLang="en-US" smtClean="0">
              <a:latin typeface="Times" panose="02020603050405020304" pitchFamily="18" charset="0"/>
            </a:endParaRPr>
          </a:p>
        </p:txBody>
      </p:sp>
    </p:spTree>
    <p:extLst>
      <p:ext uri="{BB962C8B-B14F-4D97-AF65-F5344CB8AC3E}">
        <p14:creationId xmlns:p14="http://schemas.microsoft.com/office/powerpoint/2010/main" val="191996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0938" y="692150"/>
            <a:ext cx="4556125" cy="3416300"/>
          </a:xfrm>
          <a:ln/>
        </p:spPr>
      </p:sp>
      <p:sp>
        <p:nvSpPr>
          <p:cNvPr id="93187" name="Rectangle 3"/>
          <p:cNvSpPr>
            <a:spLocks noGrp="1" noChangeArrowheads="1"/>
          </p:cNvSpPr>
          <p:nvPr>
            <p:ph type="body" idx="1"/>
          </p:nvPr>
        </p:nvSpPr>
        <p:spPr>
          <a:noFill/>
        </p:spPr>
        <p:txBody>
          <a:bodyPr/>
          <a:lstStyle/>
          <a:p>
            <a:endParaRPr lang="en-US" altLang="en-US" smtClean="0">
              <a:latin typeface="Times" panose="02020603050405020304" pitchFamily="18" charset="0"/>
            </a:endParaRPr>
          </a:p>
        </p:txBody>
      </p:sp>
    </p:spTree>
    <p:extLst>
      <p:ext uri="{BB962C8B-B14F-4D97-AF65-F5344CB8AC3E}">
        <p14:creationId xmlns:p14="http://schemas.microsoft.com/office/powerpoint/2010/main" val="406550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50938" y="692150"/>
            <a:ext cx="4556125" cy="3416300"/>
          </a:xfrm>
          <a:ln/>
        </p:spPr>
      </p:sp>
      <p:sp>
        <p:nvSpPr>
          <p:cNvPr id="94211" name="Rectangle 3"/>
          <p:cNvSpPr>
            <a:spLocks noGrp="1" noChangeArrowheads="1"/>
          </p:cNvSpPr>
          <p:nvPr>
            <p:ph type="body" idx="1"/>
          </p:nvPr>
        </p:nvSpPr>
        <p:spPr>
          <a:noFill/>
        </p:spPr>
        <p:txBody>
          <a:bodyPr/>
          <a:lstStyle/>
          <a:p>
            <a:endParaRPr lang="en-US" altLang="en-US" smtClean="0">
              <a:latin typeface="Times" panose="02020603050405020304" pitchFamily="18" charset="0"/>
            </a:endParaRPr>
          </a:p>
        </p:txBody>
      </p:sp>
    </p:spTree>
    <p:extLst>
      <p:ext uri="{BB962C8B-B14F-4D97-AF65-F5344CB8AC3E}">
        <p14:creationId xmlns:p14="http://schemas.microsoft.com/office/powerpoint/2010/main" val="1894857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slide" Target="../slides/slide2.xml"/><Relationship Id="rId5" Type="http://schemas.openxmlformats.org/officeDocument/2006/relationships/slide" Target="../slides/slide3.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slide" Target="../slides/slide2.xml"/><Relationship Id="rId5" Type="http://schemas.openxmlformats.org/officeDocument/2006/relationships/slide" Target="../slides/slide3.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
        <p:nvSpPr>
          <p:cNvPr id="55308" name="Rectangle 12"/>
          <p:cNvSpPr>
            <a:spLocks noGrp="1" noChangeArrowheads="1"/>
          </p:cNvSpPr>
          <p:nvPr>
            <p:ph type="ctrTitle"/>
          </p:nvPr>
        </p:nvSpPr>
        <p:spPr>
          <a:xfrm>
            <a:off x="990600" y="1828800"/>
            <a:ext cx="7772400" cy="1143000"/>
          </a:xfrm>
        </p:spPr>
        <p:txBody>
          <a:bodyPr/>
          <a:lstStyle>
            <a:lvl1pPr>
              <a:defRPr/>
            </a:lvl1pPr>
          </a:lstStyle>
          <a:p>
            <a:pPr lvl="0"/>
            <a:r>
              <a:rPr lang="en-US" altLang="en-US" noProof="0" smtClean="0"/>
              <a:t>Click to edit Master title style</a:t>
            </a:r>
          </a:p>
        </p:txBody>
      </p:sp>
      <p:sp>
        <p:nvSpPr>
          <p:cNvPr id="55309"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en-US" alt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endParaRPr lang="en-US" alt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D33DC48F-424D-4256-9391-79A39B83DFBE}" type="slidenum">
              <a:rPr lang="en-US" altLang="en-US"/>
              <a:pPr>
                <a:defRPr/>
              </a:pPr>
              <a:t>‹#›</a:t>
            </a:fld>
            <a:endParaRPr lang="en-US" altLang="en-US"/>
          </a:p>
        </p:txBody>
      </p:sp>
    </p:spTree>
    <p:extLst>
      <p:ext uri="{BB962C8B-B14F-4D97-AF65-F5344CB8AC3E}">
        <p14:creationId xmlns:p14="http://schemas.microsoft.com/office/powerpoint/2010/main" val="335923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E3E182C8-AA4C-43FA-8E85-E17EB609D964}" type="slidenum">
              <a:rPr lang="en-US" altLang="en-US"/>
              <a:pPr>
                <a:defRPr/>
              </a:pPr>
              <a:t>‹#›</a:t>
            </a:fld>
            <a:endParaRPr lang="en-US" altLang="en-US"/>
          </a:p>
        </p:txBody>
      </p:sp>
    </p:spTree>
    <p:extLst>
      <p:ext uri="{BB962C8B-B14F-4D97-AF65-F5344CB8AC3E}">
        <p14:creationId xmlns:p14="http://schemas.microsoft.com/office/powerpoint/2010/main" val="302854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C458473A-A78E-4416-8BD5-0A53214942B5}" type="slidenum">
              <a:rPr lang="en-US" altLang="en-US"/>
              <a:pPr>
                <a:defRPr/>
              </a:pPr>
              <a:t>‹#›</a:t>
            </a:fld>
            <a:endParaRPr lang="en-US" altLang="en-US"/>
          </a:p>
        </p:txBody>
      </p:sp>
    </p:spTree>
    <p:extLst>
      <p:ext uri="{BB962C8B-B14F-4D97-AF65-F5344CB8AC3E}">
        <p14:creationId xmlns:p14="http://schemas.microsoft.com/office/powerpoint/2010/main" val="961114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5145088" y="2017713"/>
            <a:ext cx="3810000" cy="4114800"/>
          </a:xfrm>
        </p:spPr>
        <p:txBody>
          <a:bodyPr/>
          <a:lstStyle/>
          <a:p>
            <a:pPr lvl="0"/>
            <a:endParaRPr lang="en-US" noProof="0" smtClean="0"/>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8A2723FB-5D63-45D4-A270-64CD55F00A79}" type="slidenum">
              <a:rPr lang="en-US" altLang="en-US"/>
              <a:pPr>
                <a:defRPr/>
              </a:pPr>
              <a:t>‹#›</a:t>
            </a:fld>
            <a:endParaRPr lang="en-US" altLang="en-US"/>
          </a:p>
        </p:txBody>
      </p:sp>
    </p:spTree>
    <p:extLst>
      <p:ext uri="{BB962C8B-B14F-4D97-AF65-F5344CB8AC3E}">
        <p14:creationId xmlns:p14="http://schemas.microsoft.com/office/powerpoint/2010/main" val="2802304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3C93D205-CC76-4478-B027-AFA6F6831B1E}" type="slidenum">
              <a:rPr lang="en-US" altLang="en-US"/>
              <a:pPr>
                <a:defRPr/>
              </a:pPr>
              <a:t>‹#›</a:t>
            </a:fld>
            <a:endParaRPr lang="en-US" altLang="en-US"/>
          </a:p>
        </p:txBody>
      </p:sp>
    </p:spTree>
    <p:extLst>
      <p:ext uri="{BB962C8B-B14F-4D97-AF65-F5344CB8AC3E}">
        <p14:creationId xmlns:p14="http://schemas.microsoft.com/office/powerpoint/2010/main" val="3381896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13"/>
          <p:cNvSpPr txBox="1">
            <a:spLocks noChangeArrowheads="1"/>
          </p:cNvSpPr>
          <p:nvPr userDrawn="1"/>
        </p:nvSpPr>
        <p:spPr bwMode="auto">
          <a:xfrm>
            <a:off x="5283200" y="6643688"/>
            <a:ext cx="30480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aseline="-25000">
                <a:solidFill>
                  <a:schemeClr val="tx1"/>
                </a:solidFill>
                <a:latin typeface="Arial" charset="0"/>
              </a:defRPr>
            </a:lvl1pPr>
            <a:lvl2pPr marL="742950" indent="-285750">
              <a:defRPr sz="4000" baseline="-25000">
                <a:solidFill>
                  <a:schemeClr val="tx1"/>
                </a:solidFill>
                <a:latin typeface="Arial" charset="0"/>
              </a:defRPr>
            </a:lvl2pPr>
            <a:lvl3pPr marL="1143000" indent="-228600">
              <a:defRPr sz="4000" baseline="-25000">
                <a:solidFill>
                  <a:schemeClr val="tx1"/>
                </a:solidFill>
                <a:latin typeface="Arial" charset="0"/>
              </a:defRPr>
            </a:lvl3pPr>
            <a:lvl4pPr marL="1600200" indent="-228600">
              <a:defRPr sz="4000" baseline="-25000">
                <a:solidFill>
                  <a:schemeClr val="tx1"/>
                </a:solidFill>
                <a:latin typeface="Arial" charset="0"/>
              </a:defRPr>
            </a:lvl4pPr>
            <a:lvl5pPr marL="2057400" indent="-22860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a:defRPr/>
            </a:pPr>
            <a:r>
              <a:rPr lang="en-US" sz="800" baseline="0" smtClean="0">
                <a:solidFill>
                  <a:srgbClr val="FFFFFF"/>
                </a:solidFill>
              </a:rPr>
              <a:t>Copyright © by Holt, Rinehart and Winston. All rights reserved.</a:t>
            </a:r>
          </a:p>
        </p:txBody>
      </p:sp>
      <p:pic>
        <p:nvPicPr>
          <p:cNvPr id="3"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000" y="6248400"/>
            <a:ext cx="17922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5"/>
          <p:cNvSpPr>
            <a:spLocks noChangeArrowheads="1"/>
          </p:cNvSpPr>
          <p:nvPr userDrawn="1"/>
        </p:nvSpPr>
        <p:spPr bwMode="auto">
          <a:xfrm>
            <a:off x="6483350" y="6278563"/>
            <a:ext cx="152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pPr algn="ctr"/>
            <a:r>
              <a:rPr lang="en-US" altLang="en-US" sz="1200" b="1" baseline="0" smtClean="0">
                <a:solidFill>
                  <a:srgbClr val="000099"/>
                </a:solidFill>
              </a:rPr>
              <a:t>Resources</a:t>
            </a:r>
            <a:endParaRPr lang="en-US" altLang="en-US" sz="1000" b="1" baseline="0" smtClean="0">
              <a:solidFill>
                <a:srgbClr val="000099"/>
              </a:solidFill>
            </a:endParaRPr>
          </a:p>
        </p:txBody>
      </p:sp>
      <p:pic>
        <p:nvPicPr>
          <p:cNvPr id="5"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45000" y="6248400"/>
            <a:ext cx="17922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p:cNvSpPr>
            <a:spLocks noChangeArrowheads="1"/>
          </p:cNvSpPr>
          <p:nvPr userDrawn="1"/>
        </p:nvSpPr>
        <p:spPr bwMode="auto">
          <a:xfrm>
            <a:off x="4597400" y="6278563"/>
            <a:ext cx="152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pPr algn="ctr"/>
            <a:r>
              <a:rPr lang="en-US" altLang="en-US" sz="1200" b="1" baseline="0" smtClean="0">
                <a:solidFill>
                  <a:srgbClr val="000099"/>
                </a:solidFill>
              </a:rPr>
              <a:t>Chapter menu</a:t>
            </a:r>
            <a:endParaRPr lang="en-US" altLang="en-US" sz="1000" b="1" baseline="0" smtClean="0">
              <a:solidFill>
                <a:srgbClr val="000099"/>
              </a:solidFill>
            </a:endParaRPr>
          </a:p>
        </p:txBody>
      </p:sp>
      <p:sp>
        <p:nvSpPr>
          <p:cNvPr id="7" name="AutoShape 18">
            <a:hlinkClick r:id="rId5" action="ppaction://hlinksldjump" highlightClick="1"/>
          </p:cNvPr>
          <p:cNvSpPr>
            <a:spLocks noChangeArrowheads="1"/>
          </p:cNvSpPr>
          <p:nvPr userDrawn="1"/>
        </p:nvSpPr>
        <p:spPr bwMode="auto">
          <a:xfrm>
            <a:off x="4445000" y="6278563"/>
            <a:ext cx="1792288" cy="274637"/>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endParaRPr lang="en-US" altLang="en-US" smtClean="0">
              <a:solidFill>
                <a:srgbClr val="000000"/>
              </a:solidFill>
            </a:endParaRPr>
          </a:p>
        </p:txBody>
      </p:sp>
      <p:sp>
        <p:nvSpPr>
          <p:cNvPr id="8" name="AutoShape 19">
            <a:hlinkClick r:id="rId6" action="ppaction://hlinksldjump" highlightClick="1"/>
          </p:cNvPr>
          <p:cNvSpPr>
            <a:spLocks noChangeArrowheads="1"/>
          </p:cNvSpPr>
          <p:nvPr userDrawn="1"/>
        </p:nvSpPr>
        <p:spPr bwMode="auto">
          <a:xfrm>
            <a:off x="6350000" y="6278563"/>
            <a:ext cx="1792288" cy="274637"/>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endParaRPr lang="en-US" altLang="en-US" smtClean="0">
              <a:solidFill>
                <a:srgbClr val="000000"/>
              </a:solidFill>
            </a:endParaRPr>
          </a:p>
        </p:txBody>
      </p:sp>
    </p:spTree>
    <p:extLst>
      <p:ext uri="{BB962C8B-B14F-4D97-AF65-F5344CB8AC3E}">
        <p14:creationId xmlns:p14="http://schemas.microsoft.com/office/powerpoint/2010/main" val="3970795568"/>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3107046"/>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17990978"/>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8536395"/>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022529"/>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1598479"/>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6A9EC1BA-1287-48B0-8394-FF72833C9FE1}" type="slidenum">
              <a:rPr lang="en-US" altLang="en-US"/>
              <a:pPr>
                <a:defRPr/>
              </a:pPr>
              <a:t>‹#›</a:t>
            </a:fld>
            <a:endParaRPr lang="en-US" altLang="en-US"/>
          </a:p>
        </p:txBody>
      </p:sp>
    </p:spTree>
    <p:extLst>
      <p:ext uri="{BB962C8B-B14F-4D97-AF65-F5344CB8AC3E}">
        <p14:creationId xmlns:p14="http://schemas.microsoft.com/office/powerpoint/2010/main" val="3493309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912986"/>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7692006"/>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9262325"/>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3677225"/>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066800"/>
            <a:ext cx="1949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9595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973247"/>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13"/>
          <p:cNvSpPr txBox="1">
            <a:spLocks noChangeArrowheads="1"/>
          </p:cNvSpPr>
          <p:nvPr userDrawn="1"/>
        </p:nvSpPr>
        <p:spPr bwMode="auto">
          <a:xfrm>
            <a:off x="5283200" y="6643688"/>
            <a:ext cx="30480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aseline="-25000">
                <a:solidFill>
                  <a:schemeClr val="tx1"/>
                </a:solidFill>
                <a:latin typeface="Arial" charset="0"/>
              </a:defRPr>
            </a:lvl1pPr>
            <a:lvl2pPr marL="742950" indent="-285750">
              <a:defRPr sz="4000" baseline="-25000">
                <a:solidFill>
                  <a:schemeClr val="tx1"/>
                </a:solidFill>
                <a:latin typeface="Arial" charset="0"/>
              </a:defRPr>
            </a:lvl2pPr>
            <a:lvl3pPr marL="1143000" indent="-228600">
              <a:defRPr sz="4000" baseline="-25000">
                <a:solidFill>
                  <a:schemeClr val="tx1"/>
                </a:solidFill>
                <a:latin typeface="Arial" charset="0"/>
              </a:defRPr>
            </a:lvl3pPr>
            <a:lvl4pPr marL="1600200" indent="-228600">
              <a:defRPr sz="4000" baseline="-25000">
                <a:solidFill>
                  <a:schemeClr val="tx1"/>
                </a:solidFill>
                <a:latin typeface="Arial" charset="0"/>
              </a:defRPr>
            </a:lvl4pPr>
            <a:lvl5pPr marL="2057400" indent="-22860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a:defRPr/>
            </a:pPr>
            <a:r>
              <a:rPr lang="en-US" sz="800" baseline="0" smtClean="0">
                <a:solidFill>
                  <a:srgbClr val="FFFFFF"/>
                </a:solidFill>
              </a:rPr>
              <a:t>Copyright © by Holt, Rinehart and Winston. All rights reserved.</a:t>
            </a:r>
          </a:p>
        </p:txBody>
      </p:sp>
      <p:pic>
        <p:nvPicPr>
          <p:cNvPr id="3"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000" y="6248400"/>
            <a:ext cx="17922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5"/>
          <p:cNvSpPr>
            <a:spLocks noChangeArrowheads="1"/>
          </p:cNvSpPr>
          <p:nvPr userDrawn="1"/>
        </p:nvSpPr>
        <p:spPr bwMode="auto">
          <a:xfrm>
            <a:off x="6483350" y="6278563"/>
            <a:ext cx="152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pPr algn="ctr"/>
            <a:r>
              <a:rPr lang="en-US" altLang="en-US" sz="1200" b="1" baseline="0" smtClean="0">
                <a:solidFill>
                  <a:srgbClr val="000099"/>
                </a:solidFill>
              </a:rPr>
              <a:t>Resources</a:t>
            </a:r>
            <a:endParaRPr lang="en-US" altLang="en-US" sz="1000" b="1" baseline="0" smtClean="0">
              <a:solidFill>
                <a:srgbClr val="000099"/>
              </a:solidFill>
            </a:endParaRPr>
          </a:p>
        </p:txBody>
      </p:sp>
      <p:pic>
        <p:nvPicPr>
          <p:cNvPr id="5"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45000" y="6248400"/>
            <a:ext cx="17922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p:cNvSpPr>
            <a:spLocks noChangeArrowheads="1"/>
          </p:cNvSpPr>
          <p:nvPr userDrawn="1"/>
        </p:nvSpPr>
        <p:spPr bwMode="auto">
          <a:xfrm>
            <a:off x="4597400" y="6278563"/>
            <a:ext cx="152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pPr algn="ctr"/>
            <a:r>
              <a:rPr lang="en-US" altLang="en-US" sz="1200" b="1" baseline="0" smtClean="0">
                <a:solidFill>
                  <a:srgbClr val="000099"/>
                </a:solidFill>
              </a:rPr>
              <a:t>Chapter menu</a:t>
            </a:r>
            <a:endParaRPr lang="en-US" altLang="en-US" sz="1000" b="1" baseline="0" smtClean="0">
              <a:solidFill>
                <a:srgbClr val="000099"/>
              </a:solidFill>
            </a:endParaRPr>
          </a:p>
        </p:txBody>
      </p:sp>
      <p:sp>
        <p:nvSpPr>
          <p:cNvPr id="7" name="AutoShape 18">
            <a:hlinkClick r:id="rId5" action="ppaction://hlinksldjump" highlightClick="1"/>
          </p:cNvPr>
          <p:cNvSpPr>
            <a:spLocks noChangeArrowheads="1"/>
          </p:cNvSpPr>
          <p:nvPr userDrawn="1"/>
        </p:nvSpPr>
        <p:spPr bwMode="auto">
          <a:xfrm>
            <a:off x="4445000" y="6278563"/>
            <a:ext cx="1792288" cy="274637"/>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endParaRPr lang="en-US" altLang="en-US" smtClean="0">
              <a:solidFill>
                <a:srgbClr val="000000"/>
              </a:solidFill>
            </a:endParaRPr>
          </a:p>
        </p:txBody>
      </p:sp>
      <p:sp>
        <p:nvSpPr>
          <p:cNvPr id="8" name="AutoShape 19">
            <a:hlinkClick r:id="rId6" action="ppaction://hlinksldjump" highlightClick="1"/>
          </p:cNvPr>
          <p:cNvSpPr>
            <a:spLocks noChangeArrowheads="1"/>
          </p:cNvSpPr>
          <p:nvPr userDrawn="1"/>
        </p:nvSpPr>
        <p:spPr bwMode="auto">
          <a:xfrm>
            <a:off x="6350000" y="6278563"/>
            <a:ext cx="1792288" cy="274637"/>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endParaRPr lang="en-US" altLang="en-US" smtClean="0">
              <a:solidFill>
                <a:srgbClr val="000000"/>
              </a:solidFill>
            </a:endParaRPr>
          </a:p>
        </p:txBody>
      </p:sp>
    </p:spTree>
    <p:extLst>
      <p:ext uri="{BB962C8B-B14F-4D97-AF65-F5344CB8AC3E}">
        <p14:creationId xmlns:p14="http://schemas.microsoft.com/office/powerpoint/2010/main" val="2383288296"/>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4162195"/>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85308478"/>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0402790"/>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1957514"/>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02F77E78-752A-4BE7-95E7-A61C8D1ABAAA}" type="slidenum">
              <a:rPr lang="en-US" altLang="en-US"/>
              <a:pPr>
                <a:defRPr/>
              </a:pPr>
              <a:t>‹#›</a:t>
            </a:fld>
            <a:endParaRPr lang="en-US" altLang="en-US"/>
          </a:p>
        </p:txBody>
      </p:sp>
    </p:spTree>
    <p:extLst>
      <p:ext uri="{BB962C8B-B14F-4D97-AF65-F5344CB8AC3E}">
        <p14:creationId xmlns:p14="http://schemas.microsoft.com/office/powerpoint/2010/main" val="1861468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5010756"/>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034822"/>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0618185"/>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2611756"/>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9265843"/>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066800"/>
            <a:ext cx="1949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9595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2240145"/>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7313EB47-CBD5-42DB-91EB-CF469C704ED0}" type="slidenum">
              <a:rPr lang="en-US" altLang="en-US"/>
              <a:pPr>
                <a:defRPr/>
              </a:pPr>
              <a:t>‹#›</a:t>
            </a:fld>
            <a:endParaRPr lang="en-US" altLang="en-US"/>
          </a:p>
        </p:txBody>
      </p:sp>
    </p:spTree>
    <p:extLst>
      <p:ext uri="{BB962C8B-B14F-4D97-AF65-F5344CB8AC3E}">
        <p14:creationId xmlns:p14="http://schemas.microsoft.com/office/powerpoint/2010/main" val="740389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p:cNvSpPr>
            <a:spLocks noGrp="1" noChangeArrowheads="1"/>
          </p:cNvSpPr>
          <p:nvPr>
            <p:ph type="sldNum" sz="quarter" idx="12"/>
          </p:nvPr>
        </p:nvSpPr>
        <p:spPr>
          <a:ln/>
        </p:spPr>
        <p:txBody>
          <a:bodyPr/>
          <a:lstStyle>
            <a:lvl1pPr>
              <a:defRPr/>
            </a:lvl1pPr>
          </a:lstStyle>
          <a:p>
            <a:pPr>
              <a:defRPr/>
            </a:pPr>
            <a:fld id="{1C5BE99D-7DC6-4235-9A04-2318F58083DD}" type="slidenum">
              <a:rPr lang="en-US" altLang="en-US"/>
              <a:pPr>
                <a:defRPr/>
              </a:pPr>
              <a:t>‹#›</a:t>
            </a:fld>
            <a:endParaRPr lang="en-US" altLang="en-US"/>
          </a:p>
        </p:txBody>
      </p:sp>
    </p:spTree>
    <p:extLst>
      <p:ext uri="{BB962C8B-B14F-4D97-AF65-F5344CB8AC3E}">
        <p14:creationId xmlns:p14="http://schemas.microsoft.com/office/powerpoint/2010/main" val="364197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p:cNvSpPr>
            <a:spLocks noGrp="1" noChangeArrowheads="1"/>
          </p:cNvSpPr>
          <p:nvPr>
            <p:ph type="sldNum" sz="quarter" idx="12"/>
          </p:nvPr>
        </p:nvSpPr>
        <p:spPr>
          <a:ln/>
        </p:spPr>
        <p:txBody>
          <a:bodyPr/>
          <a:lstStyle>
            <a:lvl1pPr>
              <a:defRPr/>
            </a:lvl1pPr>
          </a:lstStyle>
          <a:p>
            <a:pPr>
              <a:defRPr/>
            </a:pPr>
            <a:fld id="{6FF676CE-1264-4B73-8901-B8062D3CFF16}" type="slidenum">
              <a:rPr lang="en-US" altLang="en-US"/>
              <a:pPr>
                <a:defRPr/>
              </a:pPr>
              <a:t>‹#›</a:t>
            </a:fld>
            <a:endParaRPr lang="en-US" altLang="en-US"/>
          </a:p>
        </p:txBody>
      </p:sp>
    </p:spTree>
    <p:extLst>
      <p:ext uri="{BB962C8B-B14F-4D97-AF65-F5344CB8AC3E}">
        <p14:creationId xmlns:p14="http://schemas.microsoft.com/office/powerpoint/2010/main" val="13937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p:cNvSpPr>
            <a:spLocks noGrp="1" noChangeArrowheads="1"/>
          </p:cNvSpPr>
          <p:nvPr>
            <p:ph type="sldNum" sz="quarter" idx="12"/>
          </p:nvPr>
        </p:nvSpPr>
        <p:spPr>
          <a:ln/>
        </p:spPr>
        <p:txBody>
          <a:bodyPr/>
          <a:lstStyle>
            <a:lvl1pPr>
              <a:defRPr/>
            </a:lvl1pPr>
          </a:lstStyle>
          <a:p>
            <a:pPr>
              <a:defRPr/>
            </a:pPr>
            <a:fld id="{CBF7BCB4-702C-4A70-995C-B95F572A3DC0}" type="slidenum">
              <a:rPr lang="en-US" altLang="en-US"/>
              <a:pPr>
                <a:defRPr/>
              </a:pPr>
              <a:t>‹#›</a:t>
            </a:fld>
            <a:endParaRPr lang="en-US" altLang="en-US"/>
          </a:p>
        </p:txBody>
      </p:sp>
    </p:spTree>
    <p:extLst>
      <p:ext uri="{BB962C8B-B14F-4D97-AF65-F5344CB8AC3E}">
        <p14:creationId xmlns:p14="http://schemas.microsoft.com/office/powerpoint/2010/main" val="50159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3399F027-4C0F-46DD-86BB-3818270B9AFB}" type="slidenum">
              <a:rPr lang="en-US" altLang="en-US"/>
              <a:pPr>
                <a:defRPr/>
              </a:pPr>
              <a:t>‹#›</a:t>
            </a:fld>
            <a:endParaRPr lang="en-US" altLang="en-US"/>
          </a:p>
        </p:txBody>
      </p:sp>
    </p:spTree>
    <p:extLst>
      <p:ext uri="{BB962C8B-B14F-4D97-AF65-F5344CB8AC3E}">
        <p14:creationId xmlns:p14="http://schemas.microsoft.com/office/powerpoint/2010/main" val="32066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9CBF125B-1F52-4478-9BA7-84C18986FCA8}" type="slidenum">
              <a:rPr lang="en-US" altLang="en-US"/>
              <a:pPr>
                <a:defRPr/>
              </a:pPr>
              <a:t>‹#›</a:t>
            </a:fld>
            <a:endParaRPr lang="en-US" altLang="en-US"/>
          </a:p>
        </p:txBody>
      </p:sp>
    </p:spTree>
    <p:extLst>
      <p:ext uri="{BB962C8B-B14F-4D97-AF65-F5344CB8AC3E}">
        <p14:creationId xmlns:p14="http://schemas.microsoft.com/office/powerpoint/2010/main" val="187047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17" Type="http://schemas.openxmlformats.org/officeDocument/2006/relationships/slide" Target="../slides/slide2.xml"/><Relationship Id="rId2" Type="http://schemas.openxmlformats.org/officeDocument/2006/relationships/slideLayout" Target="../slideLayouts/slideLayout15.xml"/><Relationship Id="rId16" Type="http://schemas.openxmlformats.org/officeDocument/2006/relationships/slide" Target="../slides/slid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slide" Target="../slides/slide2.xml"/><Relationship Id="rId2" Type="http://schemas.openxmlformats.org/officeDocument/2006/relationships/slideLayout" Target="../slideLayouts/slideLayout26.xml"/><Relationship Id="rId16" Type="http://schemas.openxmlformats.org/officeDocument/2006/relationships/slide" Target="../slides/slid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283"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lvl1pPr>
          </a:lstStyle>
          <a:p>
            <a:pPr>
              <a:defRPr/>
            </a:pPr>
            <a:endParaRPr lang="en-US" altLang="en-US"/>
          </a:p>
        </p:txBody>
      </p:sp>
      <p:sp>
        <p:nvSpPr>
          <p:cNvPr id="54284"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US" altLang="en-US"/>
          </a:p>
        </p:txBody>
      </p:sp>
      <p:sp>
        <p:nvSpPr>
          <p:cNvPr id="54285"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A8CF64A5-D4A6-4B67-A73B-C1C0BB07A2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8"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anose="020B0604030504040204" pitchFamily="34" charset="0"/>
        </a:defRPr>
      </a:lvl2pPr>
      <a:lvl3pPr algn="l" rtl="0" eaLnBrk="0" fontAlgn="base" hangingPunct="0">
        <a:spcBef>
          <a:spcPct val="0"/>
        </a:spcBef>
        <a:spcAft>
          <a:spcPct val="0"/>
        </a:spcAft>
        <a:defRPr sz="4400">
          <a:solidFill>
            <a:schemeClr val="tx2"/>
          </a:solidFill>
          <a:latin typeface="Verdana" panose="020B0604030504040204" pitchFamily="34" charset="0"/>
        </a:defRPr>
      </a:lvl3pPr>
      <a:lvl4pPr algn="l" rtl="0" eaLnBrk="0" fontAlgn="base" hangingPunct="0">
        <a:spcBef>
          <a:spcPct val="0"/>
        </a:spcBef>
        <a:spcAft>
          <a:spcPct val="0"/>
        </a:spcAft>
        <a:defRPr sz="4400">
          <a:solidFill>
            <a:schemeClr val="tx2"/>
          </a:solidFill>
          <a:latin typeface="Verdana" panose="020B0604030504040204" pitchFamily="34" charset="0"/>
        </a:defRPr>
      </a:lvl4pPr>
      <a:lvl5pPr algn="l" rtl="0" eaLnBrk="0" fontAlgn="base" hangingPunct="0">
        <a:spcBef>
          <a:spcPct val="0"/>
        </a:spcBef>
        <a:spcAft>
          <a:spcPct val="0"/>
        </a:spcAft>
        <a:defRPr sz="4400">
          <a:solidFill>
            <a:schemeClr val="tx2"/>
          </a:solidFill>
          <a:latin typeface="Verdana" panose="020B0604030504040204" pitchFamily="34" charset="0"/>
        </a:defRPr>
      </a:lvl5pPr>
      <a:lvl6pPr marL="457200" algn="l" rtl="0" fontAlgn="base">
        <a:spcBef>
          <a:spcPct val="0"/>
        </a:spcBef>
        <a:spcAft>
          <a:spcPct val="0"/>
        </a:spcAft>
        <a:defRPr sz="4400">
          <a:solidFill>
            <a:schemeClr val="tx2"/>
          </a:solidFill>
          <a:latin typeface="Verdana" panose="020B0604030504040204" pitchFamily="34" charset="0"/>
        </a:defRPr>
      </a:lvl6pPr>
      <a:lvl7pPr marL="914400" algn="l" rtl="0" fontAlgn="base">
        <a:spcBef>
          <a:spcPct val="0"/>
        </a:spcBef>
        <a:spcAft>
          <a:spcPct val="0"/>
        </a:spcAft>
        <a:defRPr sz="4400">
          <a:solidFill>
            <a:schemeClr val="tx2"/>
          </a:solidFill>
          <a:latin typeface="Verdana" panose="020B0604030504040204" pitchFamily="34" charset="0"/>
        </a:defRPr>
      </a:lvl7pPr>
      <a:lvl8pPr marL="1371600" algn="l" rtl="0" fontAlgn="base">
        <a:spcBef>
          <a:spcPct val="0"/>
        </a:spcBef>
        <a:spcAft>
          <a:spcPct val="0"/>
        </a:spcAft>
        <a:defRPr sz="4400">
          <a:solidFill>
            <a:schemeClr val="tx2"/>
          </a:solidFill>
          <a:latin typeface="Verdana" panose="020B0604030504040204" pitchFamily="34" charset="0"/>
        </a:defRPr>
      </a:lvl8pPr>
      <a:lvl9pPr marL="1828800" algn="l"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5"/>
          <p:cNvSpPr txBox="1">
            <a:spLocks noChangeArrowheads="1"/>
          </p:cNvSpPr>
          <p:nvPr userDrawn="1"/>
        </p:nvSpPr>
        <p:spPr bwMode="auto">
          <a:xfrm>
            <a:off x="5283200" y="6643688"/>
            <a:ext cx="30480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aseline="-25000">
                <a:solidFill>
                  <a:schemeClr val="tx1"/>
                </a:solidFill>
                <a:latin typeface="Arial" charset="0"/>
              </a:defRPr>
            </a:lvl1pPr>
            <a:lvl2pPr marL="742950" indent="-285750">
              <a:defRPr sz="4000" baseline="-25000">
                <a:solidFill>
                  <a:schemeClr val="tx1"/>
                </a:solidFill>
                <a:latin typeface="Arial" charset="0"/>
              </a:defRPr>
            </a:lvl2pPr>
            <a:lvl3pPr marL="1143000" indent="-228600">
              <a:defRPr sz="4000" baseline="-25000">
                <a:solidFill>
                  <a:schemeClr val="tx1"/>
                </a:solidFill>
                <a:latin typeface="Arial" charset="0"/>
              </a:defRPr>
            </a:lvl3pPr>
            <a:lvl4pPr marL="1600200" indent="-228600">
              <a:defRPr sz="4000" baseline="-25000">
                <a:solidFill>
                  <a:schemeClr val="tx1"/>
                </a:solidFill>
                <a:latin typeface="Arial" charset="0"/>
              </a:defRPr>
            </a:lvl4pPr>
            <a:lvl5pPr marL="2057400" indent="-22860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a:defRPr/>
            </a:pPr>
            <a:r>
              <a:rPr lang="en-US" sz="800" baseline="0" smtClean="0">
                <a:solidFill>
                  <a:srgbClr val="FFFFFF"/>
                </a:solidFill>
              </a:rPr>
              <a:t>Copyright © by Holt, Rinehart and Winston. All rights reserved.</a:t>
            </a:r>
          </a:p>
        </p:txBody>
      </p:sp>
      <p:pic>
        <p:nvPicPr>
          <p:cNvPr id="1027" name="Picture 1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0000" y="6248400"/>
            <a:ext cx="17922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7"/>
          <p:cNvSpPr>
            <a:spLocks noChangeArrowheads="1"/>
          </p:cNvSpPr>
          <p:nvPr userDrawn="1"/>
        </p:nvSpPr>
        <p:spPr bwMode="auto">
          <a:xfrm>
            <a:off x="6483350" y="6278563"/>
            <a:ext cx="152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pPr algn="ctr"/>
            <a:r>
              <a:rPr lang="en-US" altLang="en-US" sz="1200" b="1" baseline="0" smtClean="0">
                <a:solidFill>
                  <a:srgbClr val="000099"/>
                </a:solidFill>
              </a:rPr>
              <a:t>Resources</a:t>
            </a:r>
            <a:endParaRPr lang="en-US" altLang="en-US" sz="1000" b="1" baseline="0" smtClean="0">
              <a:solidFill>
                <a:srgbClr val="000099"/>
              </a:solidFill>
            </a:endParaRPr>
          </a:p>
        </p:txBody>
      </p:sp>
      <p:pic>
        <p:nvPicPr>
          <p:cNvPr id="1029" name="Picture 18"/>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445000" y="6248400"/>
            <a:ext cx="17922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9"/>
          <p:cNvSpPr>
            <a:spLocks noChangeArrowheads="1"/>
          </p:cNvSpPr>
          <p:nvPr userDrawn="1"/>
        </p:nvSpPr>
        <p:spPr bwMode="auto">
          <a:xfrm>
            <a:off x="4597400" y="6278563"/>
            <a:ext cx="152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pPr algn="ctr"/>
            <a:r>
              <a:rPr lang="en-US" altLang="en-US" sz="1200" b="1" baseline="0" smtClean="0">
                <a:solidFill>
                  <a:srgbClr val="000099"/>
                </a:solidFill>
              </a:rPr>
              <a:t>Chapter menu</a:t>
            </a:r>
            <a:endParaRPr lang="en-US" altLang="en-US" sz="1000" b="1" baseline="0" smtClean="0">
              <a:solidFill>
                <a:srgbClr val="000099"/>
              </a:solidFill>
            </a:endParaRPr>
          </a:p>
        </p:txBody>
      </p:sp>
      <p:sp>
        <p:nvSpPr>
          <p:cNvPr id="1031" name="AutoShape 20">
            <a:hlinkClick r:id="rId16" action="ppaction://hlinksldjump" highlightClick="1"/>
          </p:cNvPr>
          <p:cNvSpPr>
            <a:spLocks noChangeArrowheads="1"/>
          </p:cNvSpPr>
          <p:nvPr userDrawn="1"/>
        </p:nvSpPr>
        <p:spPr bwMode="auto">
          <a:xfrm>
            <a:off x="4445000" y="6278563"/>
            <a:ext cx="1792288" cy="274637"/>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endParaRPr lang="en-US" altLang="en-US" smtClean="0">
              <a:solidFill>
                <a:srgbClr val="000000"/>
              </a:solidFill>
            </a:endParaRPr>
          </a:p>
        </p:txBody>
      </p:sp>
      <p:sp>
        <p:nvSpPr>
          <p:cNvPr id="1032" name="AutoShape 21">
            <a:hlinkClick r:id="rId17" action="ppaction://hlinksldjump" highlightClick="1"/>
          </p:cNvPr>
          <p:cNvSpPr>
            <a:spLocks noChangeArrowheads="1"/>
          </p:cNvSpPr>
          <p:nvPr userDrawn="1"/>
        </p:nvSpPr>
        <p:spPr bwMode="auto">
          <a:xfrm>
            <a:off x="6350000" y="6278563"/>
            <a:ext cx="1792288" cy="274637"/>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endParaRPr lang="en-US" altLang="en-US" smtClean="0">
              <a:solidFill>
                <a:srgbClr val="000000"/>
              </a:solidFill>
            </a:endParaRPr>
          </a:p>
        </p:txBody>
      </p:sp>
      <p:sp>
        <p:nvSpPr>
          <p:cNvPr id="1033" name="Rectangle 22"/>
          <p:cNvSpPr>
            <a:spLocks noGrp="1" noChangeArrowheads="1"/>
          </p:cNvSpPr>
          <p:nvPr>
            <p:ph type="title"/>
          </p:nvPr>
        </p:nvSpPr>
        <p:spPr bwMode="auto">
          <a:xfrm>
            <a:off x="685800" y="1066800"/>
            <a:ext cx="779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4" name="Rectangle 23"/>
          <p:cNvSpPr>
            <a:spLocks noGrp="1" noChangeArrowheads="1"/>
          </p:cNvSpPr>
          <p:nvPr>
            <p:ph type="body" idx="1"/>
          </p:nvPr>
        </p:nvSpPr>
        <p:spPr bwMode="auto">
          <a:xfrm>
            <a:off x="711200" y="1828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83928191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advClick="0"/>
  <p:txStyles>
    <p:titleStyle>
      <a:lvl1pPr algn="l" rtl="0" eaLnBrk="0" fontAlgn="base" hangingPunct="0">
        <a:spcBef>
          <a:spcPct val="0"/>
        </a:spcBef>
        <a:spcAft>
          <a:spcPct val="0"/>
        </a:spcAft>
        <a:defRPr sz="2800" b="1">
          <a:solidFill>
            <a:srgbClr val="FFCC00"/>
          </a:solidFill>
          <a:latin typeface="+mj-lt"/>
          <a:ea typeface="+mj-ea"/>
          <a:cs typeface="+mj-cs"/>
        </a:defRPr>
      </a:lvl1pPr>
      <a:lvl2pPr algn="l" rtl="0" eaLnBrk="0" fontAlgn="base" hangingPunct="0">
        <a:spcBef>
          <a:spcPct val="0"/>
        </a:spcBef>
        <a:spcAft>
          <a:spcPct val="0"/>
        </a:spcAft>
        <a:defRPr sz="2800" b="1">
          <a:solidFill>
            <a:srgbClr val="FFCC00"/>
          </a:solidFill>
          <a:latin typeface="Arial" charset="0"/>
        </a:defRPr>
      </a:lvl2pPr>
      <a:lvl3pPr algn="l" rtl="0" eaLnBrk="0" fontAlgn="base" hangingPunct="0">
        <a:spcBef>
          <a:spcPct val="0"/>
        </a:spcBef>
        <a:spcAft>
          <a:spcPct val="0"/>
        </a:spcAft>
        <a:defRPr sz="2800" b="1">
          <a:solidFill>
            <a:srgbClr val="FFCC00"/>
          </a:solidFill>
          <a:latin typeface="Arial" charset="0"/>
        </a:defRPr>
      </a:lvl3pPr>
      <a:lvl4pPr algn="l" rtl="0" eaLnBrk="0" fontAlgn="base" hangingPunct="0">
        <a:spcBef>
          <a:spcPct val="0"/>
        </a:spcBef>
        <a:spcAft>
          <a:spcPct val="0"/>
        </a:spcAft>
        <a:defRPr sz="2800" b="1">
          <a:solidFill>
            <a:srgbClr val="FFCC00"/>
          </a:solidFill>
          <a:latin typeface="Arial" charset="0"/>
        </a:defRPr>
      </a:lvl4pPr>
      <a:lvl5pPr algn="l" rtl="0" eaLnBrk="0" fontAlgn="base" hangingPunct="0">
        <a:spcBef>
          <a:spcPct val="0"/>
        </a:spcBef>
        <a:spcAft>
          <a:spcPct val="0"/>
        </a:spcAft>
        <a:defRPr sz="2800" b="1">
          <a:solidFill>
            <a:srgbClr val="FFCC00"/>
          </a:solidFill>
          <a:latin typeface="Arial" charset="0"/>
        </a:defRPr>
      </a:lvl5pPr>
      <a:lvl6pPr marL="457200" algn="l" rtl="0" eaLnBrk="0" fontAlgn="base" hangingPunct="0">
        <a:spcBef>
          <a:spcPct val="0"/>
        </a:spcBef>
        <a:spcAft>
          <a:spcPct val="0"/>
        </a:spcAft>
        <a:defRPr sz="2800" b="1">
          <a:solidFill>
            <a:srgbClr val="FFCC00"/>
          </a:solidFill>
          <a:latin typeface="Arial" charset="0"/>
        </a:defRPr>
      </a:lvl6pPr>
      <a:lvl7pPr marL="914400" algn="l" rtl="0" eaLnBrk="0" fontAlgn="base" hangingPunct="0">
        <a:spcBef>
          <a:spcPct val="0"/>
        </a:spcBef>
        <a:spcAft>
          <a:spcPct val="0"/>
        </a:spcAft>
        <a:defRPr sz="2800" b="1">
          <a:solidFill>
            <a:srgbClr val="FFCC00"/>
          </a:solidFill>
          <a:latin typeface="Arial" charset="0"/>
        </a:defRPr>
      </a:lvl7pPr>
      <a:lvl8pPr marL="1371600" algn="l" rtl="0" eaLnBrk="0" fontAlgn="base" hangingPunct="0">
        <a:spcBef>
          <a:spcPct val="0"/>
        </a:spcBef>
        <a:spcAft>
          <a:spcPct val="0"/>
        </a:spcAft>
        <a:defRPr sz="2800" b="1">
          <a:solidFill>
            <a:srgbClr val="FFCC00"/>
          </a:solidFill>
          <a:latin typeface="Arial" charset="0"/>
        </a:defRPr>
      </a:lvl8pPr>
      <a:lvl9pPr marL="1828800" algn="l" rtl="0" eaLnBrk="0" fontAlgn="base" hangingPunct="0">
        <a:spcBef>
          <a:spcPct val="0"/>
        </a:spcBef>
        <a:spcAft>
          <a:spcPct val="0"/>
        </a:spcAft>
        <a:defRPr sz="2800" b="1">
          <a:solidFill>
            <a:srgbClr val="FFCC00"/>
          </a:solidFill>
          <a:latin typeface="Arial" charset="0"/>
        </a:defRPr>
      </a:lvl9pPr>
    </p:titleStyle>
    <p:bodyStyle>
      <a:lvl1pPr marL="342900" indent="-342900" algn="l" rtl="0" eaLnBrk="0" fontAlgn="base" hangingPunct="0">
        <a:spcBef>
          <a:spcPct val="20000"/>
        </a:spcBef>
        <a:spcAft>
          <a:spcPct val="0"/>
        </a:spcAft>
        <a:buSzPct val="100000"/>
        <a:buChar char="•"/>
        <a:defRPr sz="2400">
          <a:solidFill>
            <a:srgbClr val="FFCC00"/>
          </a:solidFill>
          <a:latin typeface="+mn-lt"/>
          <a:ea typeface="+mn-ea"/>
          <a:cs typeface="+mn-cs"/>
        </a:defRPr>
      </a:lvl1pPr>
      <a:lvl2pPr marL="742950" indent="-285750" algn="l" rtl="0" eaLnBrk="0" fontAlgn="base" hangingPunct="0">
        <a:spcBef>
          <a:spcPct val="20000"/>
        </a:spcBef>
        <a:spcAft>
          <a:spcPct val="0"/>
        </a:spcAft>
        <a:buSzPct val="100000"/>
        <a:buChar char="–"/>
        <a:defRPr sz="2400">
          <a:solidFill>
            <a:srgbClr val="FFCC00"/>
          </a:solidFill>
          <a:latin typeface="+mn-lt"/>
        </a:defRPr>
      </a:lvl2pPr>
      <a:lvl3pPr marL="1143000" indent="-228600" algn="l" rtl="0" eaLnBrk="0" fontAlgn="base" hangingPunct="0">
        <a:spcBef>
          <a:spcPct val="20000"/>
        </a:spcBef>
        <a:spcAft>
          <a:spcPct val="0"/>
        </a:spcAft>
        <a:buSzPct val="100000"/>
        <a:buChar char="•"/>
        <a:defRPr sz="2400">
          <a:solidFill>
            <a:srgbClr val="FFCC00"/>
          </a:solidFill>
          <a:latin typeface="+mn-lt"/>
        </a:defRPr>
      </a:lvl3pPr>
      <a:lvl4pPr marL="1600200" indent="-228600" algn="l" rtl="0" eaLnBrk="0" fontAlgn="base" hangingPunct="0">
        <a:spcBef>
          <a:spcPct val="20000"/>
        </a:spcBef>
        <a:spcAft>
          <a:spcPct val="0"/>
        </a:spcAft>
        <a:buSzPct val="100000"/>
        <a:buChar char="–"/>
        <a:defRPr sz="2400">
          <a:solidFill>
            <a:srgbClr val="FFCC00"/>
          </a:solidFill>
          <a:latin typeface="+mn-lt"/>
        </a:defRPr>
      </a:lvl4pPr>
      <a:lvl5pPr marL="2057400" indent="-228600" algn="l" rtl="0" eaLnBrk="0" fontAlgn="base" hangingPunct="0">
        <a:spcBef>
          <a:spcPct val="20000"/>
        </a:spcBef>
        <a:spcAft>
          <a:spcPct val="0"/>
        </a:spcAft>
        <a:buSzPct val="100000"/>
        <a:buChar char="»"/>
        <a:defRPr sz="2400">
          <a:solidFill>
            <a:srgbClr val="FFCC00"/>
          </a:solidFill>
          <a:latin typeface="+mn-lt"/>
        </a:defRPr>
      </a:lvl5pPr>
      <a:lvl6pPr marL="2514600" indent="-228600" algn="l" rtl="0" eaLnBrk="0" fontAlgn="base" hangingPunct="0">
        <a:spcBef>
          <a:spcPct val="20000"/>
        </a:spcBef>
        <a:spcAft>
          <a:spcPct val="0"/>
        </a:spcAft>
        <a:buSzPct val="100000"/>
        <a:buChar char="»"/>
        <a:defRPr sz="2400">
          <a:solidFill>
            <a:srgbClr val="FFCC00"/>
          </a:solidFill>
          <a:latin typeface="+mn-lt"/>
        </a:defRPr>
      </a:lvl6pPr>
      <a:lvl7pPr marL="2971800" indent="-228600" algn="l" rtl="0" eaLnBrk="0" fontAlgn="base" hangingPunct="0">
        <a:spcBef>
          <a:spcPct val="20000"/>
        </a:spcBef>
        <a:spcAft>
          <a:spcPct val="0"/>
        </a:spcAft>
        <a:buSzPct val="100000"/>
        <a:buChar char="»"/>
        <a:defRPr sz="2400">
          <a:solidFill>
            <a:srgbClr val="FFCC00"/>
          </a:solidFill>
          <a:latin typeface="+mn-lt"/>
        </a:defRPr>
      </a:lvl7pPr>
      <a:lvl8pPr marL="3429000" indent="-228600" algn="l" rtl="0" eaLnBrk="0" fontAlgn="base" hangingPunct="0">
        <a:spcBef>
          <a:spcPct val="20000"/>
        </a:spcBef>
        <a:spcAft>
          <a:spcPct val="0"/>
        </a:spcAft>
        <a:buSzPct val="100000"/>
        <a:buChar char="»"/>
        <a:defRPr sz="2400">
          <a:solidFill>
            <a:srgbClr val="FFCC00"/>
          </a:solidFill>
          <a:latin typeface="+mn-lt"/>
        </a:defRPr>
      </a:lvl8pPr>
      <a:lvl9pPr marL="3886200" indent="-228600" algn="l" rtl="0" eaLnBrk="0" fontAlgn="base" hangingPunct="0">
        <a:spcBef>
          <a:spcPct val="20000"/>
        </a:spcBef>
        <a:spcAft>
          <a:spcPct val="0"/>
        </a:spcAft>
        <a:buSzPct val="100000"/>
        <a:buChar char="»"/>
        <a:defRPr sz="24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5"/>
          <p:cNvSpPr txBox="1">
            <a:spLocks noChangeArrowheads="1"/>
          </p:cNvSpPr>
          <p:nvPr userDrawn="1"/>
        </p:nvSpPr>
        <p:spPr bwMode="auto">
          <a:xfrm>
            <a:off x="5283200" y="6643688"/>
            <a:ext cx="30480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aseline="-25000">
                <a:solidFill>
                  <a:schemeClr val="tx1"/>
                </a:solidFill>
                <a:latin typeface="Arial" charset="0"/>
              </a:defRPr>
            </a:lvl1pPr>
            <a:lvl2pPr marL="742950" indent="-285750">
              <a:defRPr sz="4000" baseline="-25000">
                <a:solidFill>
                  <a:schemeClr val="tx1"/>
                </a:solidFill>
                <a:latin typeface="Arial" charset="0"/>
              </a:defRPr>
            </a:lvl2pPr>
            <a:lvl3pPr marL="1143000" indent="-228600">
              <a:defRPr sz="4000" baseline="-25000">
                <a:solidFill>
                  <a:schemeClr val="tx1"/>
                </a:solidFill>
                <a:latin typeface="Arial" charset="0"/>
              </a:defRPr>
            </a:lvl3pPr>
            <a:lvl4pPr marL="1600200" indent="-228600">
              <a:defRPr sz="4000" baseline="-25000">
                <a:solidFill>
                  <a:schemeClr val="tx1"/>
                </a:solidFill>
                <a:latin typeface="Arial" charset="0"/>
              </a:defRPr>
            </a:lvl4pPr>
            <a:lvl5pPr marL="2057400" indent="-22860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a:defRPr/>
            </a:pPr>
            <a:r>
              <a:rPr lang="en-US" sz="800" baseline="0" smtClean="0">
                <a:solidFill>
                  <a:srgbClr val="FFFFFF"/>
                </a:solidFill>
              </a:rPr>
              <a:t>Copyright © by Holt, Rinehart and Winston. All rights reserved.</a:t>
            </a:r>
          </a:p>
        </p:txBody>
      </p:sp>
      <p:pic>
        <p:nvPicPr>
          <p:cNvPr id="1027" name="Picture 1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0000" y="6248400"/>
            <a:ext cx="17922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7"/>
          <p:cNvSpPr>
            <a:spLocks noChangeArrowheads="1"/>
          </p:cNvSpPr>
          <p:nvPr userDrawn="1"/>
        </p:nvSpPr>
        <p:spPr bwMode="auto">
          <a:xfrm>
            <a:off x="6483350" y="6278563"/>
            <a:ext cx="152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pPr algn="ctr"/>
            <a:r>
              <a:rPr lang="en-US" altLang="en-US" sz="1200" b="1" baseline="0" smtClean="0">
                <a:solidFill>
                  <a:srgbClr val="000099"/>
                </a:solidFill>
              </a:rPr>
              <a:t>Resources</a:t>
            </a:r>
            <a:endParaRPr lang="en-US" altLang="en-US" sz="1000" b="1" baseline="0" smtClean="0">
              <a:solidFill>
                <a:srgbClr val="000099"/>
              </a:solidFill>
            </a:endParaRPr>
          </a:p>
        </p:txBody>
      </p:sp>
      <p:pic>
        <p:nvPicPr>
          <p:cNvPr id="1029" name="Picture 18"/>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445000" y="6248400"/>
            <a:ext cx="17922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9"/>
          <p:cNvSpPr>
            <a:spLocks noChangeArrowheads="1"/>
          </p:cNvSpPr>
          <p:nvPr userDrawn="1"/>
        </p:nvSpPr>
        <p:spPr bwMode="auto">
          <a:xfrm>
            <a:off x="4597400" y="6278563"/>
            <a:ext cx="152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pPr algn="ctr"/>
            <a:r>
              <a:rPr lang="en-US" altLang="en-US" sz="1200" b="1" baseline="0" smtClean="0">
                <a:solidFill>
                  <a:srgbClr val="000099"/>
                </a:solidFill>
              </a:rPr>
              <a:t>Chapter menu</a:t>
            </a:r>
            <a:endParaRPr lang="en-US" altLang="en-US" sz="1000" b="1" baseline="0" smtClean="0">
              <a:solidFill>
                <a:srgbClr val="000099"/>
              </a:solidFill>
            </a:endParaRPr>
          </a:p>
        </p:txBody>
      </p:sp>
      <p:sp>
        <p:nvSpPr>
          <p:cNvPr id="1031" name="AutoShape 20">
            <a:hlinkClick r:id="rId16" action="ppaction://hlinksldjump" highlightClick="1"/>
          </p:cNvPr>
          <p:cNvSpPr>
            <a:spLocks noChangeArrowheads="1"/>
          </p:cNvSpPr>
          <p:nvPr userDrawn="1"/>
        </p:nvSpPr>
        <p:spPr bwMode="auto">
          <a:xfrm>
            <a:off x="4445000" y="6278563"/>
            <a:ext cx="1792288" cy="274637"/>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endParaRPr lang="en-US" altLang="en-US" smtClean="0">
              <a:solidFill>
                <a:srgbClr val="000000"/>
              </a:solidFill>
            </a:endParaRPr>
          </a:p>
        </p:txBody>
      </p:sp>
      <p:sp>
        <p:nvSpPr>
          <p:cNvPr id="1032" name="AutoShape 21">
            <a:hlinkClick r:id="rId17" action="ppaction://hlinksldjump" highlightClick="1"/>
          </p:cNvPr>
          <p:cNvSpPr>
            <a:spLocks noChangeArrowheads="1"/>
          </p:cNvSpPr>
          <p:nvPr userDrawn="1"/>
        </p:nvSpPr>
        <p:spPr bwMode="auto">
          <a:xfrm>
            <a:off x="6350000" y="6278563"/>
            <a:ext cx="1792288" cy="274637"/>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endParaRPr lang="en-US" altLang="en-US" smtClean="0">
              <a:solidFill>
                <a:srgbClr val="000000"/>
              </a:solidFill>
            </a:endParaRPr>
          </a:p>
        </p:txBody>
      </p:sp>
      <p:sp>
        <p:nvSpPr>
          <p:cNvPr id="1033" name="Rectangle 22"/>
          <p:cNvSpPr>
            <a:spLocks noGrp="1" noChangeArrowheads="1"/>
          </p:cNvSpPr>
          <p:nvPr>
            <p:ph type="title"/>
          </p:nvPr>
        </p:nvSpPr>
        <p:spPr bwMode="auto">
          <a:xfrm>
            <a:off x="685800" y="1066800"/>
            <a:ext cx="779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4" name="Rectangle 23"/>
          <p:cNvSpPr>
            <a:spLocks noGrp="1" noChangeArrowheads="1"/>
          </p:cNvSpPr>
          <p:nvPr>
            <p:ph type="body" idx="1"/>
          </p:nvPr>
        </p:nvSpPr>
        <p:spPr bwMode="auto">
          <a:xfrm>
            <a:off x="711200" y="1828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39936748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advClick="0"/>
  <p:txStyles>
    <p:titleStyle>
      <a:lvl1pPr algn="l" rtl="0" eaLnBrk="0" fontAlgn="base" hangingPunct="0">
        <a:spcBef>
          <a:spcPct val="0"/>
        </a:spcBef>
        <a:spcAft>
          <a:spcPct val="0"/>
        </a:spcAft>
        <a:defRPr sz="2800" b="1">
          <a:solidFill>
            <a:srgbClr val="FFCC00"/>
          </a:solidFill>
          <a:latin typeface="+mj-lt"/>
          <a:ea typeface="+mj-ea"/>
          <a:cs typeface="+mj-cs"/>
        </a:defRPr>
      </a:lvl1pPr>
      <a:lvl2pPr algn="l" rtl="0" eaLnBrk="0" fontAlgn="base" hangingPunct="0">
        <a:spcBef>
          <a:spcPct val="0"/>
        </a:spcBef>
        <a:spcAft>
          <a:spcPct val="0"/>
        </a:spcAft>
        <a:defRPr sz="2800" b="1">
          <a:solidFill>
            <a:srgbClr val="FFCC00"/>
          </a:solidFill>
          <a:latin typeface="Arial" charset="0"/>
        </a:defRPr>
      </a:lvl2pPr>
      <a:lvl3pPr algn="l" rtl="0" eaLnBrk="0" fontAlgn="base" hangingPunct="0">
        <a:spcBef>
          <a:spcPct val="0"/>
        </a:spcBef>
        <a:spcAft>
          <a:spcPct val="0"/>
        </a:spcAft>
        <a:defRPr sz="2800" b="1">
          <a:solidFill>
            <a:srgbClr val="FFCC00"/>
          </a:solidFill>
          <a:latin typeface="Arial" charset="0"/>
        </a:defRPr>
      </a:lvl3pPr>
      <a:lvl4pPr algn="l" rtl="0" eaLnBrk="0" fontAlgn="base" hangingPunct="0">
        <a:spcBef>
          <a:spcPct val="0"/>
        </a:spcBef>
        <a:spcAft>
          <a:spcPct val="0"/>
        </a:spcAft>
        <a:defRPr sz="2800" b="1">
          <a:solidFill>
            <a:srgbClr val="FFCC00"/>
          </a:solidFill>
          <a:latin typeface="Arial" charset="0"/>
        </a:defRPr>
      </a:lvl4pPr>
      <a:lvl5pPr algn="l" rtl="0" eaLnBrk="0" fontAlgn="base" hangingPunct="0">
        <a:spcBef>
          <a:spcPct val="0"/>
        </a:spcBef>
        <a:spcAft>
          <a:spcPct val="0"/>
        </a:spcAft>
        <a:defRPr sz="2800" b="1">
          <a:solidFill>
            <a:srgbClr val="FFCC00"/>
          </a:solidFill>
          <a:latin typeface="Arial" charset="0"/>
        </a:defRPr>
      </a:lvl5pPr>
      <a:lvl6pPr marL="457200" algn="l" rtl="0" eaLnBrk="0" fontAlgn="base" hangingPunct="0">
        <a:spcBef>
          <a:spcPct val="0"/>
        </a:spcBef>
        <a:spcAft>
          <a:spcPct val="0"/>
        </a:spcAft>
        <a:defRPr sz="2800" b="1">
          <a:solidFill>
            <a:srgbClr val="FFCC00"/>
          </a:solidFill>
          <a:latin typeface="Arial" charset="0"/>
        </a:defRPr>
      </a:lvl6pPr>
      <a:lvl7pPr marL="914400" algn="l" rtl="0" eaLnBrk="0" fontAlgn="base" hangingPunct="0">
        <a:spcBef>
          <a:spcPct val="0"/>
        </a:spcBef>
        <a:spcAft>
          <a:spcPct val="0"/>
        </a:spcAft>
        <a:defRPr sz="2800" b="1">
          <a:solidFill>
            <a:srgbClr val="FFCC00"/>
          </a:solidFill>
          <a:latin typeface="Arial" charset="0"/>
        </a:defRPr>
      </a:lvl7pPr>
      <a:lvl8pPr marL="1371600" algn="l" rtl="0" eaLnBrk="0" fontAlgn="base" hangingPunct="0">
        <a:spcBef>
          <a:spcPct val="0"/>
        </a:spcBef>
        <a:spcAft>
          <a:spcPct val="0"/>
        </a:spcAft>
        <a:defRPr sz="2800" b="1">
          <a:solidFill>
            <a:srgbClr val="FFCC00"/>
          </a:solidFill>
          <a:latin typeface="Arial" charset="0"/>
        </a:defRPr>
      </a:lvl8pPr>
      <a:lvl9pPr marL="1828800" algn="l" rtl="0" eaLnBrk="0" fontAlgn="base" hangingPunct="0">
        <a:spcBef>
          <a:spcPct val="0"/>
        </a:spcBef>
        <a:spcAft>
          <a:spcPct val="0"/>
        </a:spcAft>
        <a:defRPr sz="2800" b="1">
          <a:solidFill>
            <a:srgbClr val="FFCC00"/>
          </a:solidFill>
          <a:latin typeface="Arial" charset="0"/>
        </a:defRPr>
      </a:lvl9pPr>
    </p:titleStyle>
    <p:bodyStyle>
      <a:lvl1pPr marL="342900" indent="-342900" algn="l" rtl="0" eaLnBrk="0" fontAlgn="base" hangingPunct="0">
        <a:spcBef>
          <a:spcPct val="20000"/>
        </a:spcBef>
        <a:spcAft>
          <a:spcPct val="0"/>
        </a:spcAft>
        <a:buSzPct val="100000"/>
        <a:buChar char="•"/>
        <a:defRPr sz="2400">
          <a:solidFill>
            <a:srgbClr val="FFCC00"/>
          </a:solidFill>
          <a:latin typeface="+mn-lt"/>
          <a:ea typeface="+mn-ea"/>
          <a:cs typeface="+mn-cs"/>
        </a:defRPr>
      </a:lvl1pPr>
      <a:lvl2pPr marL="742950" indent="-285750" algn="l" rtl="0" eaLnBrk="0" fontAlgn="base" hangingPunct="0">
        <a:spcBef>
          <a:spcPct val="20000"/>
        </a:spcBef>
        <a:spcAft>
          <a:spcPct val="0"/>
        </a:spcAft>
        <a:buSzPct val="100000"/>
        <a:buChar char="–"/>
        <a:defRPr sz="2400">
          <a:solidFill>
            <a:srgbClr val="FFCC00"/>
          </a:solidFill>
          <a:latin typeface="+mn-lt"/>
        </a:defRPr>
      </a:lvl2pPr>
      <a:lvl3pPr marL="1143000" indent="-228600" algn="l" rtl="0" eaLnBrk="0" fontAlgn="base" hangingPunct="0">
        <a:spcBef>
          <a:spcPct val="20000"/>
        </a:spcBef>
        <a:spcAft>
          <a:spcPct val="0"/>
        </a:spcAft>
        <a:buSzPct val="100000"/>
        <a:buChar char="•"/>
        <a:defRPr sz="2400">
          <a:solidFill>
            <a:srgbClr val="FFCC00"/>
          </a:solidFill>
          <a:latin typeface="+mn-lt"/>
        </a:defRPr>
      </a:lvl3pPr>
      <a:lvl4pPr marL="1600200" indent="-228600" algn="l" rtl="0" eaLnBrk="0" fontAlgn="base" hangingPunct="0">
        <a:spcBef>
          <a:spcPct val="20000"/>
        </a:spcBef>
        <a:spcAft>
          <a:spcPct val="0"/>
        </a:spcAft>
        <a:buSzPct val="100000"/>
        <a:buChar char="–"/>
        <a:defRPr sz="2400">
          <a:solidFill>
            <a:srgbClr val="FFCC00"/>
          </a:solidFill>
          <a:latin typeface="+mn-lt"/>
        </a:defRPr>
      </a:lvl4pPr>
      <a:lvl5pPr marL="2057400" indent="-228600" algn="l" rtl="0" eaLnBrk="0" fontAlgn="base" hangingPunct="0">
        <a:spcBef>
          <a:spcPct val="20000"/>
        </a:spcBef>
        <a:spcAft>
          <a:spcPct val="0"/>
        </a:spcAft>
        <a:buSzPct val="100000"/>
        <a:buChar char="»"/>
        <a:defRPr sz="2400">
          <a:solidFill>
            <a:srgbClr val="FFCC00"/>
          </a:solidFill>
          <a:latin typeface="+mn-lt"/>
        </a:defRPr>
      </a:lvl5pPr>
      <a:lvl6pPr marL="2514600" indent="-228600" algn="l" rtl="0" eaLnBrk="0" fontAlgn="base" hangingPunct="0">
        <a:spcBef>
          <a:spcPct val="20000"/>
        </a:spcBef>
        <a:spcAft>
          <a:spcPct val="0"/>
        </a:spcAft>
        <a:buSzPct val="100000"/>
        <a:buChar char="»"/>
        <a:defRPr sz="2400">
          <a:solidFill>
            <a:srgbClr val="FFCC00"/>
          </a:solidFill>
          <a:latin typeface="+mn-lt"/>
        </a:defRPr>
      </a:lvl6pPr>
      <a:lvl7pPr marL="2971800" indent="-228600" algn="l" rtl="0" eaLnBrk="0" fontAlgn="base" hangingPunct="0">
        <a:spcBef>
          <a:spcPct val="20000"/>
        </a:spcBef>
        <a:spcAft>
          <a:spcPct val="0"/>
        </a:spcAft>
        <a:buSzPct val="100000"/>
        <a:buChar char="»"/>
        <a:defRPr sz="2400">
          <a:solidFill>
            <a:srgbClr val="FFCC00"/>
          </a:solidFill>
          <a:latin typeface="+mn-lt"/>
        </a:defRPr>
      </a:lvl7pPr>
      <a:lvl8pPr marL="3429000" indent="-228600" algn="l" rtl="0" eaLnBrk="0" fontAlgn="base" hangingPunct="0">
        <a:spcBef>
          <a:spcPct val="20000"/>
        </a:spcBef>
        <a:spcAft>
          <a:spcPct val="0"/>
        </a:spcAft>
        <a:buSzPct val="100000"/>
        <a:buChar char="»"/>
        <a:defRPr sz="2400">
          <a:solidFill>
            <a:srgbClr val="FFCC00"/>
          </a:solidFill>
          <a:latin typeface="+mn-lt"/>
        </a:defRPr>
      </a:lvl8pPr>
      <a:lvl9pPr marL="3886200" indent="-228600" algn="l" rtl="0" eaLnBrk="0" fontAlgn="base" hangingPunct="0">
        <a:spcBef>
          <a:spcPct val="20000"/>
        </a:spcBef>
        <a:spcAft>
          <a:spcPct val="0"/>
        </a:spcAft>
        <a:buSzPct val="100000"/>
        <a:buChar char="»"/>
        <a:defRPr sz="24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17.emf"/><Relationship Id="rId5" Type="http://schemas.openxmlformats.org/officeDocument/2006/relationships/oleObject" Target="../embeddings/oleObject11.bin"/><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6.jpeg"/><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26.jpeg"/><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28.jpeg"/><Relationship Id="rId4" Type="http://schemas.openxmlformats.org/officeDocument/2006/relationships/image" Target="../media/image27.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image" Target="../media/image30.jpeg"/><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vmlDrawing" Target="../drawings/vmlDrawing15.vml"/><Relationship Id="rId6" Type="http://schemas.openxmlformats.org/officeDocument/2006/relationships/image" Target="../media/image33.wmf"/><Relationship Id="rId5" Type="http://schemas.openxmlformats.org/officeDocument/2006/relationships/oleObject" Target="../embeddings/oleObject20.bin"/><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16.vml"/><Relationship Id="rId5" Type="http://schemas.openxmlformats.org/officeDocument/2006/relationships/image" Target="../media/image36.jpeg"/><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38.emf"/><Relationship Id="rId5" Type="http://schemas.openxmlformats.org/officeDocument/2006/relationships/oleObject" Target="../embeddings/oleObject23.bin"/><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vmlDrawing" Target="../drawings/vmlDrawing21.vml"/><Relationship Id="rId6" Type="http://schemas.openxmlformats.org/officeDocument/2006/relationships/image" Target="../media/image43.wmf"/><Relationship Id="rId5" Type="http://schemas.openxmlformats.org/officeDocument/2006/relationships/oleObject" Target="../embeddings/oleObject27.bin"/><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mlDrawing" Target="../drawings/vmlDrawing22.vml"/><Relationship Id="rId6" Type="http://schemas.openxmlformats.org/officeDocument/2006/relationships/image" Target="../media/image44.wmf"/><Relationship Id="rId5" Type="http://schemas.openxmlformats.org/officeDocument/2006/relationships/oleObject" Target="../embeddings/oleObject28.bin"/><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7.bin"/><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emf"/><Relationship Id="rId5" Type="http://schemas.openxmlformats.org/officeDocument/2006/relationships/oleObject" Target="../embeddings/oleObject9.bin"/><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2374900"/>
            <a:ext cx="7772400" cy="596900"/>
          </a:xfrm>
        </p:spPr>
        <p:txBody>
          <a:bodyPr/>
          <a:lstStyle/>
          <a:p>
            <a:pPr eaLnBrk="1" hangingPunct="1"/>
            <a:r>
              <a:rPr lang="en-US" altLang="en-US" smtClean="0"/>
              <a:t>Chapter 7</a:t>
            </a:r>
          </a:p>
        </p:txBody>
      </p:sp>
      <p:sp>
        <p:nvSpPr>
          <p:cNvPr id="3075" name="Rectangle 3"/>
          <p:cNvSpPr>
            <a:spLocks noGrp="1" noChangeArrowheads="1"/>
          </p:cNvSpPr>
          <p:nvPr>
            <p:ph type="subTitle" idx="1"/>
          </p:nvPr>
        </p:nvSpPr>
        <p:spPr/>
        <p:txBody>
          <a:bodyPr/>
          <a:lstStyle/>
          <a:p>
            <a:pPr eaLnBrk="1" hangingPunct="1"/>
            <a:r>
              <a:rPr lang="en-US" altLang="en-US" smtClean="0"/>
              <a:t>Rotational Motion</a:t>
            </a:r>
          </a:p>
          <a:p>
            <a:pPr eaLnBrk="1" hangingPunct="1"/>
            <a:r>
              <a:rPr lang="en-US" altLang="en-US" smtClean="0"/>
              <a:t>and</a:t>
            </a:r>
          </a:p>
          <a:p>
            <a:pPr eaLnBrk="1" hangingPunct="1"/>
            <a:r>
              <a:rPr lang="en-US" altLang="en-US" smtClean="0"/>
              <a:t>The Law of Gravity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Angular Acceleration, cont</a:t>
            </a:r>
          </a:p>
        </p:txBody>
      </p:sp>
      <p:sp>
        <p:nvSpPr>
          <p:cNvPr id="12291" name="Rectangle 3"/>
          <p:cNvSpPr>
            <a:spLocks noGrp="1" noChangeArrowheads="1"/>
          </p:cNvSpPr>
          <p:nvPr>
            <p:ph type="body" idx="1"/>
          </p:nvPr>
        </p:nvSpPr>
        <p:spPr/>
        <p:txBody>
          <a:bodyPr/>
          <a:lstStyle/>
          <a:p>
            <a:pPr eaLnBrk="1" hangingPunct="1"/>
            <a:r>
              <a:rPr lang="en-US" altLang="en-US" sz="2800" smtClean="0"/>
              <a:t>Units of angular acceleration are rad/s²</a:t>
            </a:r>
          </a:p>
          <a:p>
            <a:pPr eaLnBrk="1" hangingPunct="1"/>
            <a:r>
              <a:rPr lang="en-US" altLang="en-US" sz="2800" smtClean="0"/>
              <a:t>Positive angular accelerations are in the counterclockwise direction and negative accelerations are in the clockwise direction</a:t>
            </a:r>
          </a:p>
          <a:p>
            <a:pPr eaLnBrk="1" hangingPunct="1"/>
            <a:r>
              <a:rPr lang="en-US" altLang="en-US" sz="2800" smtClean="0"/>
              <a:t>When a rigid object rotates about a fixed axis, every portion of the object has the same angular speed and the same angular acceleration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Angular Acceleration, final</a:t>
            </a:r>
          </a:p>
        </p:txBody>
      </p:sp>
      <p:sp>
        <p:nvSpPr>
          <p:cNvPr id="13315" name="Rectangle 3"/>
          <p:cNvSpPr>
            <a:spLocks noGrp="1" noChangeArrowheads="1"/>
          </p:cNvSpPr>
          <p:nvPr>
            <p:ph type="body" idx="1"/>
          </p:nvPr>
        </p:nvSpPr>
        <p:spPr/>
        <p:txBody>
          <a:bodyPr/>
          <a:lstStyle/>
          <a:p>
            <a:pPr eaLnBrk="1" hangingPunct="1"/>
            <a:r>
              <a:rPr lang="en-US" altLang="en-US" smtClean="0"/>
              <a:t>The sign of the acceleration does not have to be the same as the sign of the angular speed</a:t>
            </a:r>
          </a:p>
          <a:p>
            <a:pPr eaLnBrk="1" hangingPunct="1"/>
            <a:r>
              <a:rPr lang="en-US" altLang="en-US" smtClean="0"/>
              <a:t>The instantaneous angular acceleration is defined as the limit of the average acceleration as the time interval approaches zero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Analogies Between Linear and Rotational Motion</a:t>
            </a:r>
          </a:p>
        </p:txBody>
      </p:sp>
      <p:pic>
        <p:nvPicPr>
          <p:cNvPr id="14339"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5125"/>
            <a:ext cx="90995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800" smtClean="0"/>
              <a:t>Relationship Between Angular and Linear Quantities</a:t>
            </a:r>
          </a:p>
        </p:txBody>
      </p:sp>
      <p:sp>
        <p:nvSpPr>
          <p:cNvPr id="15363" name="Rectangle 3"/>
          <p:cNvSpPr>
            <a:spLocks noGrp="1" noChangeArrowheads="1"/>
          </p:cNvSpPr>
          <p:nvPr>
            <p:ph type="body" sz="half" idx="1"/>
          </p:nvPr>
        </p:nvSpPr>
        <p:spPr/>
        <p:txBody>
          <a:bodyPr/>
          <a:lstStyle/>
          <a:p>
            <a:pPr eaLnBrk="1" hangingPunct="1"/>
            <a:r>
              <a:rPr lang="en-US" altLang="en-US" sz="2800" smtClean="0"/>
              <a:t>Displacements</a:t>
            </a:r>
          </a:p>
          <a:p>
            <a:pPr lvl="1" eaLnBrk="1" hangingPunct="1"/>
            <a:endParaRPr lang="en-US" altLang="en-US" sz="2400" smtClean="0"/>
          </a:p>
          <a:p>
            <a:pPr eaLnBrk="1" hangingPunct="1"/>
            <a:r>
              <a:rPr lang="en-US" altLang="en-US" sz="2800" smtClean="0"/>
              <a:t>Speeds</a:t>
            </a:r>
          </a:p>
          <a:p>
            <a:pPr eaLnBrk="1" hangingPunct="1"/>
            <a:endParaRPr lang="en-US" altLang="en-US" sz="2800" smtClean="0"/>
          </a:p>
          <a:p>
            <a:pPr eaLnBrk="1" hangingPunct="1"/>
            <a:r>
              <a:rPr lang="en-US" altLang="en-US" sz="2800" smtClean="0"/>
              <a:t>Accelerations</a:t>
            </a:r>
          </a:p>
        </p:txBody>
      </p:sp>
      <p:sp>
        <p:nvSpPr>
          <p:cNvPr id="15364" name="Rectangle 7"/>
          <p:cNvSpPr>
            <a:spLocks noGrp="1" noChangeArrowheads="1"/>
          </p:cNvSpPr>
          <p:nvPr>
            <p:ph type="body" sz="half" idx="2"/>
          </p:nvPr>
        </p:nvSpPr>
        <p:spPr/>
        <p:txBody>
          <a:bodyPr/>
          <a:lstStyle/>
          <a:p>
            <a:pPr eaLnBrk="1" hangingPunct="1">
              <a:lnSpc>
                <a:spcPct val="90000"/>
              </a:lnSpc>
            </a:pPr>
            <a:r>
              <a:rPr lang="en-US" altLang="en-US" sz="2800" smtClean="0"/>
              <a:t>Every point on the rotating object has the same angular motion</a:t>
            </a:r>
          </a:p>
          <a:p>
            <a:pPr eaLnBrk="1" hangingPunct="1">
              <a:lnSpc>
                <a:spcPct val="90000"/>
              </a:lnSpc>
            </a:pPr>
            <a:r>
              <a:rPr lang="en-US" altLang="en-US" sz="2800" smtClean="0"/>
              <a:t>Every point on the rotating object does </a:t>
            </a:r>
            <a:r>
              <a:rPr lang="en-US" altLang="en-US" sz="2800" i="1" smtClean="0"/>
              <a:t>not</a:t>
            </a:r>
            <a:r>
              <a:rPr lang="en-US" altLang="en-US" sz="2800" smtClean="0"/>
              <a:t> have the same linear motion</a:t>
            </a:r>
          </a:p>
        </p:txBody>
      </p:sp>
      <p:graphicFrame>
        <p:nvGraphicFramePr>
          <p:cNvPr id="15365" name="Object 4"/>
          <p:cNvGraphicFramePr>
            <a:graphicFrameLocks noChangeAspect="1"/>
          </p:cNvGraphicFramePr>
          <p:nvPr/>
        </p:nvGraphicFramePr>
        <p:xfrm>
          <a:off x="1828800" y="2514600"/>
          <a:ext cx="1066800" cy="452438"/>
        </p:xfrm>
        <a:graphic>
          <a:graphicData uri="http://schemas.openxmlformats.org/presentationml/2006/ole">
            <mc:AlternateContent xmlns:mc="http://schemas.openxmlformats.org/markup-compatibility/2006">
              <mc:Choice xmlns:v="urn:schemas-microsoft-com:vml" Requires="v">
                <p:oleObj spid="_x0000_s15401" name="Equation" r:id="rId3" imgW="409500" imgH="171408" progId="Equation.3">
                  <p:embed/>
                </p:oleObj>
              </mc:Choice>
              <mc:Fallback>
                <p:oleObj name="Equation" r:id="rId3" imgW="409500" imgH="17140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514600"/>
                        <a:ext cx="1066800"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5"/>
          <p:cNvGraphicFramePr>
            <a:graphicFrameLocks noChangeAspect="1"/>
          </p:cNvGraphicFramePr>
          <p:nvPr/>
        </p:nvGraphicFramePr>
        <p:xfrm>
          <a:off x="1701800" y="3486150"/>
          <a:ext cx="1397000" cy="571500"/>
        </p:xfrm>
        <a:graphic>
          <a:graphicData uri="http://schemas.openxmlformats.org/presentationml/2006/ole">
            <mc:AlternateContent xmlns:mc="http://schemas.openxmlformats.org/markup-compatibility/2006">
              <mc:Choice xmlns:v="urn:schemas-microsoft-com:vml" Requires="v">
                <p:oleObj spid="_x0000_s15402" name="Equation" r:id="rId5" imgW="552569" imgH="219186" progId="Equation.DSMT4">
                  <p:embed/>
                </p:oleObj>
              </mc:Choice>
              <mc:Fallback>
                <p:oleObj name="Equation" r:id="rId5" imgW="552569" imgH="219186"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800" y="3486150"/>
                        <a:ext cx="13970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7" name="Object 6"/>
          <p:cNvGraphicFramePr>
            <a:graphicFrameLocks noChangeAspect="1"/>
          </p:cNvGraphicFramePr>
          <p:nvPr/>
        </p:nvGraphicFramePr>
        <p:xfrm>
          <a:off x="1765300" y="4391025"/>
          <a:ext cx="1498600" cy="627063"/>
        </p:xfrm>
        <a:graphic>
          <a:graphicData uri="http://schemas.openxmlformats.org/presentationml/2006/ole">
            <mc:AlternateContent xmlns:mc="http://schemas.openxmlformats.org/markup-compatibility/2006">
              <mc:Choice xmlns:v="urn:schemas-microsoft-com:vml" Requires="v">
                <p:oleObj spid="_x0000_s15403" name="Equation" r:id="rId7" imgW="533403" imgH="219186" progId="Equation.DSMT4">
                  <p:embed/>
                </p:oleObj>
              </mc:Choice>
              <mc:Fallback>
                <p:oleObj name="Equation" r:id="rId7" imgW="533403" imgH="219186"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5300" y="4391025"/>
                        <a:ext cx="1498600"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Centripetal Acceleration</a:t>
            </a:r>
          </a:p>
        </p:txBody>
      </p:sp>
      <p:sp>
        <p:nvSpPr>
          <p:cNvPr id="16387" name="Rectangle 3"/>
          <p:cNvSpPr>
            <a:spLocks noGrp="1" noChangeArrowheads="1"/>
          </p:cNvSpPr>
          <p:nvPr>
            <p:ph type="body" idx="1"/>
          </p:nvPr>
        </p:nvSpPr>
        <p:spPr/>
        <p:txBody>
          <a:bodyPr/>
          <a:lstStyle/>
          <a:p>
            <a:pPr eaLnBrk="1" hangingPunct="1"/>
            <a:r>
              <a:rPr lang="en-US" altLang="en-US" smtClean="0"/>
              <a:t>An object traveling in a circle, even though it moves with a constant speed, will have an acceleration</a:t>
            </a:r>
          </a:p>
          <a:p>
            <a:pPr eaLnBrk="1" hangingPunct="1"/>
            <a:r>
              <a:rPr lang="en-US" altLang="en-US" smtClean="0"/>
              <a:t>The centripetal acceleration is due to the change in the </a:t>
            </a:r>
            <a:r>
              <a:rPr lang="en-US" altLang="en-US" i="1" smtClean="0"/>
              <a:t>direction</a:t>
            </a:r>
            <a:r>
              <a:rPr lang="en-US" altLang="en-US" smtClean="0"/>
              <a:t> of the velocity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Centripetal Acceleration, cont.</a:t>
            </a:r>
          </a:p>
        </p:txBody>
      </p:sp>
      <p:sp>
        <p:nvSpPr>
          <p:cNvPr id="17411" name="Rectangle 3"/>
          <p:cNvSpPr>
            <a:spLocks noGrp="1" noChangeArrowheads="1"/>
          </p:cNvSpPr>
          <p:nvPr>
            <p:ph type="body" sz="half" idx="1"/>
          </p:nvPr>
        </p:nvSpPr>
        <p:spPr/>
        <p:txBody>
          <a:bodyPr/>
          <a:lstStyle/>
          <a:p>
            <a:pPr eaLnBrk="1" hangingPunct="1">
              <a:lnSpc>
                <a:spcPct val="90000"/>
              </a:lnSpc>
            </a:pPr>
            <a:r>
              <a:rPr lang="en-US" altLang="en-US" sz="2800" smtClean="0"/>
              <a:t>Centripetal refers to “center-seeking”</a:t>
            </a:r>
          </a:p>
          <a:p>
            <a:pPr eaLnBrk="1" hangingPunct="1">
              <a:lnSpc>
                <a:spcPct val="90000"/>
              </a:lnSpc>
            </a:pPr>
            <a:r>
              <a:rPr lang="en-US" altLang="en-US" sz="2800" smtClean="0"/>
              <a:t>The direction of the velocity changes</a:t>
            </a:r>
          </a:p>
          <a:p>
            <a:pPr eaLnBrk="1" hangingPunct="1">
              <a:lnSpc>
                <a:spcPct val="90000"/>
              </a:lnSpc>
            </a:pPr>
            <a:r>
              <a:rPr lang="en-US" altLang="en-US" sz="2800" smtClean="0"/>
              <a:t>The acceleration is directed toward the center of the circle of motion</a:t>
            </a:r>
          </a:p>
        </p:txBody>
      </p:sp>
      <p:pic>
        <p:nvPicPr>
          <p:cNvPr id="174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854200"/>
            <a:ext cx="2735263"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Centripetal Acceleration, final</a:t>
            </a:r>
          </a:p>
        </p:txBody>
      </p:sp>
      <p:sp>
        <p:nvSpPr>
          <p:cNvPr id="18435" name="Rectangle 3"/>
          <p:cNvSpPr>
            <a:spLocks noGrp="1" noChangeArrowheads="1"/>
          </p:cNvSpPr>
          <p:nvPr>
            <p:ph type="body" idx="1"/>
          </p:nvPr>
        </p:nvSpPr>
        <p:spPr/>
        <p:txBody>
          <a:bodyPr/>
          <a:lstStyle/>
          <a:p>
            <a:pPr eaLnBrk="1" hangingPunct="1"/>
            <a:r>
              <a:rPr lang="en-US" altLang="en-US" smtClean="0"/>
              <a:t>The magnitude of the centripetal acceleration is given by</a:t>
            </a:r>
          </a:p>
          <a:p>
            <a:pPr eaLnBrk="1" hangingPunct="1"/>
            <a:endParaRPr lang="en-US" altLang="en-US" smtClean="0"/>
          </a:p>
          <a:p>
            <a:pPr eaLnBrk="1" hangingPunct="1"/>
            <a:endParaRPr lang="en-US" altLang="en-US" smtClean="0"/>
          </a:p>
          <a:p>
            <a:pPr lvl="1" eaLnBrk="1" hangingPunct="1"/>
            <a:r>
              <a:rPr lang="en-US" altLang="en-US" smtClean="0"/>
              <a:t>This direction is toward the center of the circle</a:t>
            </a:r>
          </a:p>
        </p:txBody>
      </p:sp>
      <p:graphicFrame>
        <p:nvGraphicFramePr>
          <p:cNvPr id="18436" name="Object 4"/>
          <p:cNvGraphicFramePr>
            <a:graphicFrameLocks noChangeAspect="1"/>
          </p:cNvGraphicFramePr>
          <p:nvPr/>
        </p:nvGraphicFramePr>
        <p:xfrm>
          <a:off x="2819400" y="3124200"/>
          <a:ext cx="1524000" cy="1117600"/>
        </p:xfrm>
        <a:graphic>
          <a:graphicData uri="http://schemas.openxmlformats.org/presentationml/2006/ole">
            <mc:AlternateContent xmlns:mc="http://schemas.openxmlformats.org/markup-compatibility/2006">
              <mc:Choice xmlns:v="urn:schemas-microsoft-com:vml" Requires="v">
                <p:oleObj spid="_x0000_s18448" name="Equation" r:id="rId3" imgW="571252" imgH="418918" progId="Equation.DSMT4">
                  <p:embed/>
                </p:oleObj>
              </mc:Choice>
              <mc:Fallback>
                <p:oleObj name="Equation" r:id="rId3" imgW="571252" imgH="418918"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124200"/>
                        <a:ext cx="1524000"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Centripetal Acceleration and Angular Velocity</a:t>
            </a:r>
          </a:p>
        </p:txBody>
      </p:sp>
      <p:sp>
        <p:nvSpPr>
          <p:cNvPr id="19459" name="Rectangle 3"/>
          <p:cNvSpPr>
            <a:spLocks noGrp="1" noChangeArrowheads="1"/>
          </p:cNvSpPr>
          <p:nvPr>
            <p:ph type="body" idx="1"/>
          </p:nvPr>
        </p:nvSpPr>
        <p:spPr/>
        <p:txBody>
          <a:bodyPr/>
          <a:lstStyle/>
          <a:p>
            <a:pPr eaLnBrk="1" hangingPunct="1"/>
            <a:r>
              <a:rPr lang="en-US" altLang="en-US" smtClean="0"/>
              <a:t>The angular velocity and the linear velocity are related (v = ωr)</a:t>
            </a:r>
          </a:p>
          <a:p>
            <a:pPr eaLnBrk="1" hangingPunct="1"/>
            <a:r>
              <a:rPr lang="en-US" altLang="en-US" smtClean="0"/>
              <a:t>The centripetal acceleration can also be related to the angular velocity</a:t>
            </a:r>
          </a:p>
          <a:p>
            <a:pPr eaLnBrk="1" hangingPunct="1"/>
            <a:endParaRPr lang="en-US" altLang="en-US" smtClean="0"/>
          </a:p>
        </p:txBody>
      </p:sp>
      <p:graphicFrame>
        <p:nvGraphicFramePr>
          <p:cNvPr id="19460" name="Object 4"/>
          <p:cNvGraphicFramePr>
            <a:graphicFrameLocks noChangeAspect="1"/>
          </p:cNvGraphicFramePr>
          <p:nvPr/>
        </p:nvGraphicFramePr>
        <p:xfrm>
          <a:off x="1981200" y="4724400"/>
          <a:ext cx="1752600" cy="723900"/>
        </p:xfrm>
        <a:graphic>
          <a:graphicData uri="http://schemas.openxmlformats.org/presentationml/2006/ole">
            <mc:AlternateContent xmlns:mc="http://schemas.openxmlformats.org/markup-compatibility/2006">
              <mc:Choice xmlns:v="urn:schemas-microsoft-com:vml" Requires="v">
                <p:oleObj spid="_x0000_s19472" name="Equation" r:id="rId3" imgW="571465" imgH="228634" progId="Equation.3">
                  <p:embed/>
                </p:oleObj>
              </mc:Choice>
              <mc:Fallback>
                <p:oleObj name="Equation" r:id="rId3" imgW="571465" imgH="228634"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724400"/>
                        <a:ext cx="17526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Total Acceleration</a:t>
            </a:r>
          </a:p>
        </p:txBody>
      </p:sp>
      <p:sp>
        <p:nvSpPr>
          <p:cNvPr id="20483" name="Rectangle 3"/>
          <p:cNvSpPr>
            <a:spLocks noGrp="1" noChangeArrowheads="1"/>
          </p:cNvSpPr>
          <p:nvPr>
            <p:ph type="body" idx="1"/>
          </p:nvPr>
        </p:nvSpPr>
        <p:spPr/>
        <p:txBody>
          <a:bodyPr/>
          <a:lstStyle/>
          <a:p>
            <a:pPr eaLnBrk="1" hangingPunct="1">
              <a:lnSpc>
                <a:spcPct val="90000"/>
              </a:lnSpc>
            </a:pPr>
            <a:r>
              <a:rPr lang="en-US" altLang="en-US" smtClean="0"/>
              <a:t>The tangential component of the acceleration is due to changing speed</a:t>
            </a:r>
          </a:p>
          <a:p>
            <a:pPr eaLnBrk="1" hangingPunct="1">
              <a:lnSpc>
                <a:spcPct val="90000"/>
              </a:lnSpc>
            </a:pPr>
            <a:r>
              <a:rPr lang="en-US" altLang="en-US" smtClean="0"/>
              <a:t>The centripetal component of the acceleration is due to changing direction</a:t>
            </a:r>
          </a:p>
          <a:p>
            <a:pPr eaLnBrk="1" hangingPunct="1">
              <a:lnSpc>
                <a:spcPct val="90000"/>
              </a:lnSpc>
            </a:pPr>
            <a:r>
              <a:rPr lang="en-US" altLang="en-US" smtClean="0"/>
              <a:t>Total acceleration can be found from these components</a:t>
            </a:r>
          </a:p>
          <a:p>
            <a:pPr lvl="1" eaLnBrk="1" hangingPunct="1">
              <a:lnSpc>
                <a:spcPct val="90000"/>
              </a:lnSpc>
            </a:pPr>
            <a:endParaRPr lang="en-US" altLang="en-US" smtClean="0"/>
          </a:p>
        </p:txBody>
      </p:sp>
      <p:graphicFrame>
        <p:nvGraphicFramePr>
          <p:cNvPr id="20484" name="Object 4"/>
          <p:cNvGraphicFramePr>
            <a:graphicFrameLocks noChangeAspect="1"/>
          </p:cNvGraphicFramePr>
          <p:nvPr/>
        </p:nvGraphicFramePr>
        <p:xfrm>
          <a:off x="2209800" y="5715000"/>
          <a:ext cx="2667000" cy="901700"/>
        </p:xfrm>
        <a:graphic>
          <a:graphicData uri="http://schemas.openxmlformats.org/presentationml/2006/ole">
            <mc:AlternateContent xmlns:mc="http://schemas.openxmlformats.org/markup-compatibility/2006">
              <mc:Choice xmlns:v="urn:schemas-microsoft-com:vml" Requires="v">
                <p:oleObj spid="_x0000_s20496" name="Equation" r:id="rId3" imgW="857332" imgH="285860" progId="Equation.3">
                  <p:embed/>
                </p:oleObj>
              </mc:Choice>
              <mc:Fallback>
                <p:oleObj name="Equation" r:id="rId3" imgW="857332" imgH="2858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715000"/>
                        <a:ext cx="2667000"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Vector Nature of Angular Quantities</a:t>
            </a:r>
          </a:p>
        </p:txBody>
      </p:sp>
      <p:sp>
        <p:nvSpPr>
          <p:cNvPr id="21507" name="Rectangle 3"/>
          <p:cNvSpPr>
            <a:spLocks noGrp="1" noChangeArrowheads="1"/>
          </p:cNvSpPr>
          <p:nvPr>
            <p:ph type="body" sz="half" idx="1"/>
          </p:nvPr>
        </p:nvSpPr>
        <p:spPr>
          <a:xfrm>
            <a:off x="685800" y="2017713"/>
            <a:ext cx="4267200" cy="4114800"/>
          </a:xfrm>
        </p:spPr>
        <p:txBody>
          <a:bodyPr/>
          <a:lstStyle/>
          <a:p>
            <a:pPr eaLnBrk="1" hangingPunct="1">
              <a:lnSpc>
                <a:spcPct val="90000"/>
              </a:lnSpc>
            </a:pPr>
            <a:r>
              <a:rPr lang="en-US" altLang="en-US" sz="2400" smtClean="0"/>
              <a:t>Angular displacement, velocity and acceleration are all vector quantities</a:t>
            </a:r>
          </a:p>
          <a:p>
            <a:pPr eaLnBrk="1" hangingPunct="1">
              <a:lnSpc>
                <a:spcPct val="90000"/>
              </a:lnSpc>
            </a:pPr>
            <a:r>
              <a:rPr lang="en-US" altLang="en-US" sz="2400" smtClean="0"/>
              <a:t>Direction can be more completely defined by using the right hand rule</a:t>
            </a:r>
          </a:p>
          <a:p>
            <a:pPr lvl="1" eaLnBrk="1" hangingPunct="1">
              <a:lnSpc>
                <a:spcPct val="90000"/>
              </a:lnSpc>
            </a:pPr>
            <a:r>
              <a:rPr lang="en-US" altLang="en-US" sz="2000" smtClean="0"/>
              <a:t>Grasp the axis of rotation with your right hand</a:t>
            </a:r>
          </a:p>
          <a:p>
            <a:pPr lvl="1" eaLnBrk="1" hangingPunct="1">
              <a:lnSpc>
                <a:spcPct val="90000"/>
              </a:lnSpc>
            </a:pPr>
            <a:r>
              <a:rPr lang="en-US" altLang="en-US" sz="2000" smtClean="0"/>
              <a:t>Wrap your fingers in the direction of rotation</a:t>
            </a:r>
          </a:p>
          <a:p>
            <a:pPr lvl="1" eaLnBrk="1" hangingPunct="1">
              <a:lnSpc>
                <a:spcPct val="90000"/>
              </a:lnSpc>
            </a:pPr>
            <a:r>
              <a:rPr lang="en-US" altLang="en-US" sz="2000" smtClean="0"/>
              <a:t>Your thumb points in the direction of ω</a:t>
            </a:r>
          </a:p>
        </p:txBody>
      </p:sp>
      <p:pic>
        <p:nvPicPr>
          <p:cNvPr id="2150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300" y="1916113"/>
            <a:ext cx="4102100"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The Radian</a:t>
            </a:r>
          </a:p>
        </p:txBody>
      </p:sp>
      <p:sp>
        <p:nvSpPr>
          <p:cNvPr id="4099" name="Rectangle 3"/>
          <p:cNvSpPr>
            <a:spLocks noGrp="1" noChangeArrowheads="1"/>
          </p:cNvSpPr>
          <p:nvPr>
            <p:ph type="body" sz="half" idx="1"/>
          </p:nvPr>
        </p:nvSpPr>
        <p:spPr/>
        <p:txBody>
          <a:bodyPr/>
          <a:lstStyle/>
          <a:p>
            <a:pPr eaLnBrk="1" hangingPunct="1"/>
            <a:r>
              <a:rPr lang="en-US" altLang="en-US" sz="2800" smtClean="0"/>
              <a:t>The radian is a unit of angular measure</a:t>
            </a:r>
          </a:p>
          <a:p>
            <a:pPr eaLnBrk="1" hangingPunct="1"/>
            <a:r>
              <a:rPr lang="en-US" altLang="en-US" sz="2800" smtClean="0"/>
              <a:t>The radian can be defined as the arc length s along a circle divided by the radius r</a:t>
            </a:r>
          </a:p>
          <a:p>
            <a:pPr eaLnBrk="1" hangingPunct="1"/>
            <a:r>
              <a:rPr lang="en-US" altLang="en-US" sz="2800" smtClean="0"/>
              <a:t> </a:t>
            </a:r>
          </a:p>
          <a:p>
            <a:pPr eaLnBrk="1" hangingPunct="1"/>
            <a:endParaRPr lang="en-US" altLang="en-US" sz="2800" smtClean="0"/>
          </a:p>
        </p:txBody>
      </p:sp>
      <p:graphicFrame>
        <p:nvGraphicFramePr>
          <p:cNvPr id="4100" name="Object 6"/>
          <p:cNvGraphicFramePr>
            <a:graphicFrameLocks noChangeAspect="1"/>
          </p:cNvGraphicFramePr>
          <p:nvPr/>
        </p:nvGraphicFramePr>
        <p:xfrm>
          <a:off x="1676400" y="5410200"/>
          <a:ext cx="1066800" cy="1003300"/>
        </p:xfrm>
        <a:graphic>
          <a:graphicData uri="http://schemas.openxmlformats.org/presentationml/2006/ole">
            <mc:AlternateContent xmlns:mc="http://schemas.openxmlformats.org/markup-compatibility/2006">
              <mc:Choice xmlns:v="urn:schemas-microsoft-com:vml" Requires="v">
                <p:oleObj spid="_x0000_s4113" name="Equation" r:id="rId3" imgW="431613" imgH="406224" progId="Equation.DSMT4">
                  <p:embed/>
                </p:oleObj>
              </mc:Choice>
              <mc:Fallback>
                <p:oleObj name="Equation" r:id="rId3" imgW="431613" imgH="406224"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410200"/>
                        <a:ext cx="1066800"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905000"/>
            <a:ext cx="40592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Velocity Directions, Example</a:t>
            </a:r>
          </a:p>
        </p:txBody>
      </p:sp>
      <p:sp>
        <p:nvSpPr>
          <p:cNvPr id="22531" name="Rectangle 3"/>
          <p:cNvSpPr>
            <a:spLocks noGrp="1" noChangeArrowheads="1"/>
          </p:cNvSpPr>
          <p:nvPr>
            <p:ph type="body" sz="half" idx="1"/>
          </p:nvPr>
        </p:nvSpPr>
        <p:spPr/>
        <p:txBody>
          <a:bodyPr/>
          <a:lstStyle/>
          <a:p>
            <a:pPr eaLnBrk="1" hangingPunct="1"/>
            <a:r>
              <a:rPr lang="en-US" altLang="en-US" sz="2800" smtClean="0"/>
              <a:t>In a, the disk rotates clockwise, the velocity is into the page</a:t>
            </a:r>
          </a:p>
          <a:p>
            <a:pPr eaLnBrk="1" hangingPunct="1"/>
            <a:r>
              <a:rPr lang="en-US" altLang="en-US" sz="2800" smtClean="0"/>
              <a:t>In b, the disk rotates counterclockwise, the velocity is out of the page</a:t>
            </a:r>
          </a:p>
        </p:txBody>
      </p:sp>
      <p:pic>
        <p:nvPicPr>
          <p:cNvPr id="2253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828800"/>
            <a:ext cx="202565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Acceleration Directions</a:t>
            </a:r>
          </a:p>
        </p:txBody>
      </p:sp>
      <p:sp>
        <p:nvSpPr>
          <p:cNvPr id="23555" name="Rectangle 3"/>
          <p:cNvSpPr>
            <a:spLocks noGrp="1" noChangeArrowheads="1"/>
          </p:cNvSpPr>
          <p:nvPr>
            <p:ph type="body" idx="1"/>
          </p:nvPr>
        </p:nvSpPr>
        <p:spPr/>
        <p:txBody>
          <a:bodyPr/>
          <a:lstStyle/>
          <a:p>
            <a:pPr eaLnBrk="1" hangingPunct="1"/>
            <a:r>
              <a:rPr lang="en-US" altLang="en-US" smtClean="0"/>
              <a:t>If the angular acceleration and the angular velocity are in the same direction, the angular speed will increase with time</a:t>
            </a:r>
          </a:p>
          <a:p>
            <a:pPr eaLnBrk="1" hangingPunct="1"/>
            <a:r>
              <a:rPr lang="en-US" altLang="en-US" smtClean="0"/>
              <a:t>If the angular acceleration and the angular velocity are in opposite directions, the angular speed will decrease with time</a:t>
            </a:r>
          </a:p>
          <a:p>
            <a:pPr eaLnBrk="1" hangingPunct="1"/>
            <a:endParaRPr lang="en-US" alt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Forces Causing Centripetal Acceleration</a:t>
            </a:r>
          </a:p>
        </p:txBody>
      </p:sp>
      <p:sp>
        <p:nvSpPr>
          <p:cNvPr id="24579" name="Rectangle 3"/>
          <p:cNvSpPr>
            <a:spLocks noGrp="1" noChangeArrowheads="1"/>
          </p:cNvSpPr>
          <p:nvPr>
            <p:ph type="body" idx="1"/>
          </p:nvPr>
        </p:nvSpPr>
        <p:spPr/>
        <p:txBody>
          <a:bodyPr/>
          <a:lstStyle/>
          <a:p>
            <a:pPr eaLnBrk="1" hangingPunct="1">
              <a:lnSpc>
                <a:spcPct val="90000"/>
              </a:lnSpc>
            </a:pPr>
            <a:r>
              <a:rPr lang="en-US" altLang="en-US" smtClean="0"/>
              <a:t>Newton’s Second Law says that the centripetal acceleration is accompanied by a force</a:t>
            </a:r>
          </a:p>
          <a:p>
            <a:pPr lvl="1" eaLnBrk="1" hangingPunct="1">
              <a:lnSpc>
                <a:spcPct val="90000"/>
              </a:lnSpc>
            </a:pPr>
            <a:r>
              <a:rPr lang="en-US" altLang="en-US" smtClean="0"/>
              <a:t>F</a:t>
            </a:r>
            <a:r>
              <a:rPr lang="en-US" altLang="en-US" baseline="-25000" smtClean="0"/>
              <a:t>C</a:t>
            </a:r>
            <a:r>
              <a:rPr lang="en-US" altLang="en-US" smtClean="0"/>
              <a:t> = ma</a:t>
            </a:r>
            <a:r>
              <a:rPr lang="en-US" altLang="en-US" baseline="-25000" smtClean="0"/>
              <a:t>C</a:t>
            </a:r>
            <a:endParaRPr lang="en-US" altLang="en-US" smtClean="0"/>
          </a:p>
          <a:p>
            <a:pPr lvl="1" eaLnBrk="1" hangingPunct="1">
              <a:lnSpc>
                <a:spcPct val="90000"/>
              </a:lnSpc>
            </a:pPr>
            <a:r>
              <a:rPr lang="en-US" altLang="en-US" smtClean="0"/>
              <a:t>F</a:t>
            </a:r>
            <a:r>
              <a:rPr lang="en-US" altLang="en-US" baseline="-25000" smtClean="0"/>
              <a:t>C</a:t>
            </a:r>
            <a:r>
              <a:rPr lang="en-US" altLang="en-US" smtClean="0"/>
              <a:t> stands for any force that keeps an object following a circular path</a:t>
            </a:r>
          </a:p>
          <a:p>
            <a:pPr lvl="2" eaLnBrk="1" hangingPunct="1">
              <a:lnSpc>
                <a:spcPct val="90000"/>
              </a:lnSpc>
            </a:pPr>
            <a:r>
              <a:rPr lang="en-US" altLang="en-US" smtClean="0"/>
              <a:t>Tension in a string</a:t>
            </a:r>
          </a:p>
          <a:p>
            <a:pPr lvl="2" eaLnBrk="1" hangingPunct="1">
              <a:lnSpc>
                <a:spcPct val="90000"/>
              </a:lnSpc>
            </a:pPr>
            <a:r>
              <a:rPr lang="en-US" altLang="en-US" smtClean="0"/>
              <a:t>Gravity</a:t>
            </a:r>
          </a:p>
          <a:p>
            <a:pPr lvl="2" eaLnBrk="1" hangingPunct="1">
              <a:lnSpc>
                <a:spcPct val="90000"/>
              </a:lnSpc>
            </a:pPr>
            <a:r>
              <a:rPr lang="en-US" altLang="en-US" smtClean="0"/>
              <a:t>Force of friction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Problem Solving Strategy</a:t>
            </a:r>
          </a:p>
        </p:txBody>
      </p:sp>
      <p:sp>
        <p:nvSpPr>
          <p:cNvPr id="25603" name="Rectangle 3"/>
          <p:cNvSpPr>
            <a:spLocks noGrp="1" noChangeArrowheads="1"/>
          </p:cNvSpPr>
          <p:nvPr>
            <p:ph type="body" idx="1"/>
          </p:nvPr>
        </p:nvSpPr>
        <p:spPr/>
        <p:txBody>
          <a:bodyPr/>
          <a:lstStyle/>
          <a:p>
            <a:pPr eaLnBrk="1" hangingPunct="1">
              <a:lnSpc>
                <a:spcPct val="90000"/>
              </a:lnSpc>
            </a:pPr>
            <a:r>
              <a:rPr lang="en-US" altLang="en-US" b="1" smtClean="0"/>
              <a:t>Draw a free body diagram</a:t>
            </a:r>
            <a:r>
              <a:rPr lang="en-US" altLang="en-US" smtClean="0"/>
              <a:t>, showing and labeling all the forces acting on the object(s)</a:t>
            </a:r>
          </a:p>
          <a:p>
            <a:pPr eaLnBrk="1" hangingPunct="1">
              <a:lnSpc>
                <a:spcPct val="90000"/>
              </a:lnSpc>
            </a:pPr>
            <a:r>
              <a:rPr lang="en-US" altLang="en-US" b="1" smtClean="0"/>
              <a:t>Choose a coordinate system</a:t>
            </a:r>
            <a:r>
              <a:rPr lang="en-US" altLang="en-US" smtClean="0"/>
              <a:t> that has one axis perpendicular to the circular path and the other axis tangent to the circular path</a:t>
            </a:r>
          </a:p>
          <a:p>
            <a:pPr lvl="1" eaLnBrk="1" hangingPunct="1">
              <a:lnSpc>
                <a:spcPct val="90000"/>
              </a:lnSpc>
            </a:pPr>
            <a:r>
              <a:rPr lang="en-US" altLang="en-US" smtClean="0"/>
              <a:t>The normal to the plane of motion is also often needed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Problem Solving Strategy, cont.</a:t>
            </a:r>
          </a:p>
        </p:txBody>
      </p:sp>
      <p:sp>
        <p:nvSpPr>
          <p:cNvPr id="26627" name="Rectangle 3"/>
          <p:cNvSpPr>
            <a:spLocks noGrp="1" noChangeArrowheads="1"/>
          </p:cNvSpPr>
          <p:nvPr>
            <p:ph type="body" idx="1"/>
          </p:nvPr>
        </p:nvSpPr>
        <p:spPr/>
        <p:txBody>
          <a:bodyPr/>
          <a:lstStyle/>
          <a:p>
            <a:pPr eaLnBrk="1" hangingPunct="1">
              <a:lnSpc>
                <a:spcPct val="90000"/>
              </a:lnSpc>
            </a:pPr>
            <a:r>
              <a:rPr lang="en-US" altLang="en-US" sz="2800" b="1" smtClean="0"/>
              <a:t>Find the net force toward the center</a:t>
            </a:r>
            <a:r>
              <a:rPr lang="en-US" altLang="en-US" sz="2800" smtClean="0"/>
              <a:t> of the circular path (this is the force that causes the centripetal acceleration, F</a:t>
            </a:r>
            <a:r>
              <a:rPr lang="en-US" altLang="en-US" sz="2800" baseline="-25000" smtClean="0"/>
              <a:t>C</a:t>
            </a:r>
            <a:r>
              <a:rPr lang="en-US" altLang="en-US" sz="2800" smtClean="0"/>
              <a:t>)</a:t>
            </a:r>
          </a:p>
          <a:p>
            <a:pPr eaLnBrk="1" hangingPunct="1">
              <a:lnSpc>
                <a:spcPct val="90000"/>
              </a:lnSpc>
            </a:pPr>
            <a:r>
              <a:rPr lang="en-US" altLang="en-US" sz="2800" b="1" smtClean="0"/>
              <a:t>Use Newton’s second law</a:t>
            </a:r>
            <a:r>
              <a:rPr lang="en-US" altLang="en-US" sz="2800" smtClean="0"/>
              <a:t> </a:t>
            </a:r>
          </a:p>
          <a:p>
            <a:pPr lvl="1" eaLnBrk="1" hangingPunct="1">
              <a:lnSpc>
                <a:spcPct val="90000"/>
              </a:lnSpc>
            </a:pPr>
            <a:r>
              <a:rPr lang="en-US" altLang="en-US" sz="2400" smtClean="0"/>
              <a:t>The directions will be radial, normal, and tangential</a:t>
            </a:r>
          </a:p>
          <a:p>
            <a:pPr lvl="1" eaLnBrk="1" hangingPunct="1">
              <a:lnSpc>
                <a:spcPct val="90000"/>
              </a:lnSpc>
            </a:pPr>
            <a:r>
              <a:rPr lang="en-US" altLang="en-US" sz="2400" smtClean="0"/>
              <a:t>The acceleration in the radial direction will be the centripetal acceleration</a:t>
            </a:r>
          </a:p>
          <a:p>
            <a:pPr eaLnBrk="1" hangingPunct="1">
              <a:lnSpc>
                <a:spcPct val="90000"/>
              </a:lnSpc>
            </a:pPr>
            <a:r>
              <a:rPr lang="en-US" altLang="en-US" sz="2800" b="1" smtClean="0"/>
              <a:t>Solve for the unknown(s)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3800" smtClean="0"/>
              <a:t>Applications of Forces Causing Centripetal Acceleration</a:t>
            </a:r>
          </a:p>
        </p:txBody>
      </p:sp>
      <p:sp>
        <p:nvSpPr>
          <p:cNvPr id="27651" name="Rectangle 3"/>
          <p:cNvSpPr>
            <a:spLocks noGrp="1" noChangeArrowheads="1"/>
          </p:cNvSpPr>
          <p:nvPr>
            <p:ph type="body" idx="1"/>
          </p:nvPr>
        </p:nvSpPr>
        <p:spPr/>
        <p:txBody>
          <a:bodyPr/>
          <a:lstStyle/>
          <a:p>
            <a:pPr eaLnBrk="1" hangingPunct="1"/>
            <a:r>
              <a:rPr lang="en-US" altLang="en-US" smtClean="0"/>
              <a:t>Many specific situations will use forces that cause centripetal acceleration</a:t>
            </a:r>
          </a:p>
          <a:p>
            <a:pPr lvl="1" eaLnBrk="1" hangingPunct="1"/>
            <a:r>
              <a:rPr lang="en-US" altLang="en-US" smtClean="0"/>
              <a:t>Level curves</a:t>
            </a:r>
          </a:p>
          <a:p>
            <a:pPr lvl="1" eaLnBrk="1" hangingPunct="1"/>
            <a:r>
              <a:rPr lang="en-US" altLang="en-US" smtClean="0"/>
              <a:t>Banked curves</a:t>
            </a:r>
          </a:p>
          <a:p>
            <a:pPr lvl="1" eaLnBrk="1" hangingPunct="1"/>
            <a:r>
              <a:rPr lang="en-US" altLang="en-US" smtClean="0"/>
              <a:t>Horizontal circles</a:t>
            </a:r>
          </a:p>
          <a:p>
            <a:pPr lvl="1" eaLnBrk="1" hangingPunct="1"/>
            <a:r>
              <a:rPr lang="en-US" altLang="en-US" smtClean="0"/>
              <a:t>Vertical circles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Level Curves</a:t>
            </a:r>
          </a:p>
        </p:txBody>
      </p:sp>
      <p:sp>
        <p:nvSpPr>
          <p:cNvPr id="28675" name="Rectangle 3"/>
          <p:cNvSpPr>
            <a:spLocks noGrp="1" noChangeArrowheads="1"/>
          </p:cNvSpPr>
          <p:nvPr>
            <p:ph type="body" sz="half" idx="1"/>
          </p:nvPr>
        </p:nvSpPr>
        <p:spPr/>
        <p:txBody>
          <a:bodyPr/>
          <a:lstStyle/>
          <a:p>
            <a:pPr eaLnBrk="1" hangingPunct="1"/>
            <a:r>
              <a:rPr lang="en-US" altLang="en-US" sz="2800" smtClean="0"/>
              <a:t>Friction is the force that produces the centripetal acceleration</a:t>
            </a:r>
          </a:p>
          <a:p>
            <a:pPr eaLnBrk="1" hangingPunct="1"/>
            <a:r>
              <a:rPr lang="en-US" altLang="en-US" sz="2800" smtClean="0"/>
              <a:t>Can find the frictional force, µ, or v</a:t>
            </a:r>
          </a:p>
          <a:p>
            <a:pPr eaLnBrk="1" hangingPunct="1"/>
            <a:endParaRPr lang="en-US" altLang="en-US" sz="2800" smtClean="0"/>
          </a:p>
        </p:txBody>
      </p:sp>
      <p:graphicFrame>
        <p:nvGraphicFramePr>
          <p:cNvPr id="28676" name="Object 5"/>
          <p:cNvGraphicFramePr>
            <a:graphicFrameLocks noChangeAspect="1"/>
          </p:cNvGraphicFramePr>
          <p:nvPr/>
        </p:nvGraphicFramePr>
        <p:xfrm>
          <a:off x="1676400" y="5562600"/>
          <a:ext cx="1524000" cy="622300"/>
        </p:xfrm>
        <a:graphic>
          <a:graphicData uri="http://schemas.openxmlformats.org/presentationml/2006/ole">
            <mc:AlternateContent xmlns:mc="http://schemas.openxmlformats.org/markup-compatibility/2006">
              <mc:Choice xmlns:v="urn:schemas-microsoft-com:vml" Requires="v">
                <p:oleObj spid="_x0000_s28689" name="Equation" r:id="rId3" imgW="609526" imgH="247529" progId="Equation.3">
                  <p:embed/>
                </p:oleObj>
              </mc:Choice>
              <mc:Fallback>
                <p:oleObj name="Equation" r:id="rId3" imgW="609526" imgH="247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562600"/>
                        <a:ext cx="15240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867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905000"/>
            <a:ext cx="3817938"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Banked Curves</a:t>
            </a:r>
          </a:p>
        </p:txBody>
      </p:sp>
      <p:sp>
        <p:nvSpPr>
          <p:cNvPr id="29699" name="Rectangle 3"/>
          <p:cNvSpPr>
            <a:spLocks noGrp="1" noChangeArrowheads="1"/>
          </p:cNvSpPr>
          <p:nvPr>
            <p:ph type="body" sz="half" idx="1"/>
          </p:nvPr>
        </p:nvSpPr>
        <p:spPr/>
        <p:txBody>
          <a:bodyPr/>
          <a:lstStyle/>
          <a:p>
            <a:pPr eaLnBrk="1" hangingPunct="1"/>
            <a:r>
              <a:rPr lang="en-US" altLang="en-US" sz="2800" smtClean="0"/>
              <a:t>A component of the normal force adds to the frictional force to allow higher speeds</a:t>
            </a:r>
          </a:p>
          <a:p>
            <a:pPr eaLnBrk="1" hangingPunct="1"/>
            <a:endParaRPr lang="en-US" altLang="en-US" sz="2800" smtClean="0"/>
          </a:p>
          <a:p>
            <a:pPr eaLnBrk="1" hangingPunct="1"/>
            <a:endParaRPr lang="en-US" altLang="en-US" sz="2800" smtClean="0"/>
          </a:p>
        </p:txBody>
      </p:sp>
      <p:graphicFrame>
        <p:nvGraphicFramePr>
          <p:cNvPr id="29700" name="Object 5"/>
          <p:cNvGraphicFramePr>
            <a:graphicFrameLocks noChangeAspect="1"/>
          </p:cNvGraphicFramePr>
          <p:nvPr/>
        </p:nvGraphicFramePr>
        <p:xfrm>
          <a:off x="1676400" y="4648200"/>
          <a:ext cx="2738438" cy="1722438"/>
        </p:xfrm>
        <a:graphic>
          <a:graphicData uri="http://schemas.openxmlformats.org/presentationml/2006/ole">
            <mc:AlternateContent xmlns:mc="http://schemas.openxmlformats.org/markup-compatibility/2006">
              <mc:Choice xmlns:v="urn:schemas-microsoft-com:vml" Requires="v">
                <p:oleObj spid="_x0000_s29713" name="Equation" r:id="rId3" imgW="1085972" imgH="676184" progId="Equation.DSMT4">
                  <p:embed/>
                </p:oleObj>
              </mc:Choice>
              <mc:Fallback>
                <p:oleObj name="Equation" r:id="rId3" imgW="1085972" imgH="676184"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648200"/>
                        <a:ext cx="2738438" cy="172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970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100" y="2057400"/>
            <a:ext cx="43307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Vertical Circle</a:t>
            </a:r>
          </a:p>
        </p:txBody>
      </p:sp>
      <p:sp>
        <p:nvSpPr>
          <p:cNvPr id="30723" name="Rectangle 3"/>
          <p:cNvSpPr>
            <a:spLocks noGrp="1" noChangeArrowheads="1"/>
          </p:cNvSpPr>
          <p:nvPr>
            <p:ph type="body" sz="half" idx="1"/>
          </p:nvPr>
        </p:nvSpPr>
        <p:spPr/>
        <p:txBody>
          <a:bodyPr/>
          <a:lstStyle/>
          <a:p>
            <a:pPr eaLnBrk="1" hangingPunct="1"/>
            <a:r>
              <a:rPr lang="en-US" altLang="en-US" sz="2800" smtClean="0"/>
              <a:t>Look at the forces at the top of the circle</a:t>
            </a:r>
          </a:p>
          <a:p>
            <a:pPr eaLnBrk="1" hangingPunct="1"/>
            <a:r>
              <a:rPr lang="en-US" altLang="en-US" sz="2800" smtClean="0"/>
              <a:t>The minimum speed at the top of the circle can be found</a:t>
            </a:r>
          </a:p>
          <a:p>
            <a:pPr eaLnBrk="1" hangingPunct="1"/>
            <a:endParaRPr lang="en-US" altLang="en-US" sz="2800" smtClean="0"/>
          </a:p>
        </p:txBody>
      </p:sp>
      <p:graphicFrame>
        <p:nvGraphicFramePr>
          <p:cNvPr id="30724" name="Object 5"/>
          <p:cNvGraphicFramePr>
            <a:graphicFrameLocks noChangeAspect="1"/>
          </p:cNvGraphicFramePr>
          <p:nvPr/>
        </p:nvGraphicFramePr>
        <p:xfrm>
          <a:off x="1676400" y="5181600"/>
          <a:ext cx="2209800" cy="785813"/>
        </p:xfrm>
        <a:graphic>
          <a:graphicData uri="http://schemas.openxmlformats.org/presentationml/2006/ole">
            <mc:AlternateContent xmlns:mc="http://schemas.openxmlformats.org/markup-compatibility/2006">
              <mc:Choice xmlns:v="urn:schemas-microsoft-com:vml" Requires="v">
                <p:oleObj spid="_x0000_s30737" name="Equation" r:id="rId3" imgW="742877" imgH="257247" progId="Equation.3">
                  <p:embed/>
                </p:oleObj>
              </mc:Choice>
              <mc:Fallback>
                <p:oleObj name="Equation" r:id="rId3" imgW="742877" imgH="25724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181600"/>
                        <a:ext cx="2209800"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2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1981200"/>
            <a:ext cx="40243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Forces in Accelerating Reference Frames</a:t>
            </a:r>
          </a:p>
        </p:txBody>
      </p:sp>
      <p:sp>
        <p:nvSpPr>
          <p:cNvPr id="31747" name="Rectangle 3"/>
          <p:cNvSpPr>
            <a:spLocks noGrp="1" noChangeArrowheads="1"/>
          </p:cNvSpPr>
          <p:nvPr>
            <p:ph type="body" idx="1"/>
          </p:nvPr>
        </p:nvSpPr>
        <p:spPr/>
        <p:txBody>
          <a:bodyPr/>
          <a:lstStyle/>
          <a:p>
            <a:pPr eaLnBrk="1" hangingPunct="1"/>
            <a:r>
              <a:rPr lang="en-US" altLang="en-US" smtClean="0"/>
              <a:t>Distinguish real forces from fictitious forces</a:t>
            </a:r>
          </a:p>
          <a:p>
            <a:pPr eaLnBrk="1" hangingPunct="1"/>
            <a:r>
              <a:rPr lang="en-US" altLang="en-US" smtClean="0"/>
              <a:t>“Centrifugal” force is a fictitious force</a:t>
            </a:r>
          </a:p>
          <a:p>
            <a:pPr eaLnBrk="1" hangingPunct="1"/>
            <a:r>
              <a:rPr lang="en-US" altLang="en-US" smtClean="0"/>
              <a:t>Real forces always represent interactions between objects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More About Radians</a:t>
            </a:r>
          </a:p>
        </p:txBody>
      </p:sp>
      <p:sp>
        <p:nvSpPr>
          <p:cNvPr id="5123" name="Rectangle 3"/>
          <p:cNvSpPr>
            <a:spLocks noGrp="1" noChangeArrowheads="1"/>
          </p:cNvSpPr>
          <p:nvPr>
            <p:ph type="body" idx="1"/>
          </p:nvPr>
        </p:nvSpPr>
        <p:spPr/>
        <p:txBody>
          <a:bodyPr/>
          <a:lstStyle/>
          <a:p>
            <a:pPr eaLnBrk="1" hangingPunct="1"/>
            <a:r>
              <a:rPr lang="en-US" altLang="en-US" smtClean="0"/>
              <a:t>Comparing degrees and radians</a:t>
            </a:r>
          </a:p>
          <a:p>
            <a:pPr eaLnBrk="1" hangingPunct="1"/>
            <a:endParaRPr lang="en-US" altLang="en-US" smtClean="0"/>
          </a:p>
          <a:p>
            <a:pPr eaLnBrk="1" hangingPunct="1"/>
            <a:endParaRPr lang="en-US" altLang="en-US" smtClean="0"/>
          </a:p>
          <a:p>
            <a:pPr eaLnBrk="1" hangingPunct="1"/>
            <a:r>
              <a:rPr lang="en-US" altLang="en-US" smtClean="0"/>
              <a:t>Converting from degrees to radians</a:t>
            </a:r>
          </a:p>
          <a:p>
            <a:pPr lvl="1" eaLnBrk="1" hangingPunct="1"/>
            <a:endParaRPr lang="en-US" altLang="en-US" smtClean="0"/>
          </a:p>
        </p:txBody>
      </p:sp>
      <p:graphicFrame>
        <p:nvGraphicFramePr>
          <p:cNvPr id="5124" name="Object 4"/>
          <p:cNvGraphicFramePr>
            <a:graphicFrameLocks noChangeAspect="1"/>
          </p:cNvGraphicFramePr>
          <p:nvPr/>
        </p:nvGraphicFramePr>
        <p:xfrm>
          <a:off x="1295400" y="2743200"/>
          <a:ext cx="3657600" cy="1060450"/>
        </p:xfrm>
        <a:graphic>
          <a:graphicData uri="http://schemas.openxmlformats.org/presentationml/2006/ole">
            <mc:AlternateContent xmlns:mc="http://schemas.openxmlformats.org/markup-compatibility/2006">
              <mc:Choice xmlns:v="urn:schemas-microsoft-com:vml" Requires="v">
                <p:oleObj spid="_x0000_s5148" name="Equation" r:id="rId3" imgW="1352674" imgH="380876" progId="Equation.3">
                  <p:embed/>
                </p:oleObj>
              </mc:Choice>
              <mc:Fallback>
                <p:oleObj name="Equation" r:id="rId3" imgW="1352674" imgH="38087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743200"/>
                        <a:ext cx="3657600"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1981200" y="4800600"/>
          <a:ext cx="5029200" cy="1146175"/>
        </p:xfrm>
        <a:graphic>
          <a:graphicData uri="http://schemas.openxmlformats.org/presentationml/2006/ole">
            <mc:AlternateContent xmlns:mc="http://schemas.openxmlformats.org/markup-compatibility/2006">
              <mc:Choice xmlns:v="urn:schemas-microsoft-com:vml" Requires="v">
                <p:oleObj spid="_x0000_s5149" name="Equation" r:id="rId5" imgW="1714394" imgH="380876" progId="Equation.3">
                  <p:embed/>
                </p:oleObj>
              </mc:Choice>
              <mc:Fallback>
                <p:oleObj name="Equation" r:id="rId5" imgW="1714394" imgH="380876"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800600"/>
                        <a:ext cx="502920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Newton’s Law of Universal Gravitation</a:t>
            </a:r>
          </a:p>
        </p:txBody>
      </p:sp>
      <p:sp>
        <p:nvSpPr>
          <p:cNvPr id="32771" name="Rectangle 3"/>
          <p:cNvSpPr>
            <a:spLocks noGrp="1" noChangeArrowheads="1"/>
          </p:cNvSpPr>
          <p:nvPr>
            <p:ph type="body" idx="1"/>
          </p:nvPr>
        </p:nvSpPr>
        <p:spPr/>
        <p:txBody>
          <a:bodyPr/>
          <a:lstStyle/>
          <a:p>
            <a:pPr eaLnBrk="1" hangingPunct="1"/>
            <a:r>
              <a:rPr lang="en-US" altLang="en-US" smtClean="0"/>
              <a:t>Every particle in the Universe attracts every other particle with a force that is directly proportional to the product of the masses and inversely proportional to the square of the distance between them.</a:t>
            </a:r>
          </a:p>
          <a:p>
            <a:pPr eaLnBrk="1" hangingPunct="1"/>
            <a:endParaRPr lang="en-US" altLang="en-US" smtClean="0"/>
          </a:p>
        </p:txBody>
      </p:sp>
      <p:graphicFrame>
        <p:nvGraphicFramePr>
          <p:cNvPr id="32772" name="Object 4"/>
          <p:cNvGraphicFramePr>
            <a:graphicFrameLocks noChangeAspect="1"/>
          </p:cNvGraphicFramePr>
          <p:nvPr>
            <p:extLst>
              <p:ext uri="{D42A27DB-BD31-4B8C-83A1-F6EECF244321}">
                <p14:modId xmlns:p14="http://schemas.microsoft.com/office/powerpoint/2010/main" val="1271375647"/>
              </p:ext>
            </p:extLst>
          </p:nvPr>
        </p:nvGraphicFramePr>
        <p:xfrm>
          <a:off x="3657600" y="5006975"/>
          <a:ext cx="2286000" cy="1125538"/>
        </p:xfrm>
        <a:graphic>
          <a:graphicData uri="http://schemas.openxmlformats.org/presentationml/2006/ole">
            <mc:AlternateContent xmlns:mc="http://schemas.openxmlformats.org/markup-compatibility/2006">
              <mc:Choice xmlns:v="urn:schemas-microsoft-com:vml" Requires="v">
                <p:oleObj spid="_x0000_s32784" name="Equation" r:id="rId3" imgW="790657" imgH="380876" progId="Equation.3">
                  <p:embed/>
                </p:oleObj>
              </mc:Choice>
              <mc:Fallback>
                <p:oleObj name="Equation" r:id="rId3" imgW="790657" imgH="38087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006975"/>
                        <a:ext cx="2286000" cy="112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p:txBody>
          <a:bodyPr/>
          <a:lstStyle/>
          <a:p>
            <a:pPr eaLnBrk="1" hangingPunct="1"/>
            <a:r>
              <a:rPr lang="en-US" altLang="en-US" sz="2800" b="1" dirty="0" smtClean="0"/>
              <a:t>G is the constant of universal gravitational</a:t>
            </a:r>
          </a:p>
          <a:p>
            <a:pPr eaLnBrk="1" hangingPunct="1"/>
            <a:r>
              <a:rPr lang="en-US" altLang="en-US" sz="2800" dirty="0" smtClean="0"/>
              <a:t>G = 6.673 x 10</a:t>
            </a:r>
            <a:r>
              <a:rPr lang="en-US" altLang="en-US" sz="2800" baseline="30000" dirty="0" smtClean="0"/>
              <a:t>-11</a:t>
            </a:r>
            <a:r>
              <a:rPr lang="en-US" altLang="en-US" sz="2800" dirty="0" smtClean="0"/>
              <a:t> N m² /kg²</a:t>
            </a:r>
          </a:p>
          <a:p>
            <a:pPr eaLnBrk="1" hangingPunct="1"/>
            <a:r>
              <a:rPr lang="en-US" altLang="en-US" sz="2800" dirty="0" smtClean="0"/>
              <a:t>This is an example of an </a:t>
            </a:r>
            <a:r>
              <a:rPr lang="en-US" altLang="en-US" sz="2800" b="1" i="1" u="sng" dirty="0" smtClean="0"/>
              <a:t>inverse square law</a:t>
            </a:r>
            <a:endParaRPr lang="en-US" altLang="en-US" sz="2800" b="1" u="sng" dirty="0" smtClean="0"/>
          </a:p>
          <a:p>
            <a:pPr eaLnBrk="1" hangingPunct="1"/>
            <a:r>
              <a:rPr lang="en-US" altLang="en-US" sz="2800" dirty="0"/>
              <a:t>The centripetal force that holds the planets in orbit is the </a:t>
            </a:r>
            <a:r>
              <a:rPr lang="en-US" altLang="en-US" sz="2800" dirty="0" smtClean="0"/>
              <a:t>gravitational </a:t>
            </a:r>
            <a:r>
              <a:rPr lang="en-US" altLang="en-US" sz="2800" dirty="0"/>
              <a:t>force.</a:t>
            </a:r>
          </a:p>
          <a:p>
            <a:pPr eaLnBrk="1" hangingPunct="1"/>
            <a:endParaRPr lang="en-US" alt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1"/>
          </p:nvPr>
        </p:nvSpPr>
        <p:spPr>
          <a:xfrm>
            <a:off x="1182688" y="1828800"/>
            <a:ext cx="3810000" cy="4303713"/>
          </a:xfrm>
        </p:spPr>
        <p:txBody>
          <a:bodyPr/>
          <a:lstStyle/>
          <a:p>
            <a:pPr eaLnBrk="1" hangingPunct="1">
              <a:lnSpc>
                <a:spcPct val="90000"/>
              </a:lnSpc>
            </a:pPr>
            <a:r>
              <a:rPr lang="en-US" altLang="en-US" sz="2800" dirty="0" smtClean="0"/>
              <a:t>The force that mass 1 exerts on mass 2 is equal and opposite to the force mass 2 exerts on mass 1</a:t>
            </a:r>
          </a:p>
          <a:p>
            <a:pPr eaLnBrk="1" hangingPunct="1">
              <a:lnSpc>
                <a:spcPct val="90000"/>
              </a:lnSpc>
            </a:pPr>
            <a:endParaRPr lang="en-US" altLang="en-US" sz="2800" dirty="0" smtClean="0"/>
          </a:p>
          <a:p>
            <a:pPr eaLnBrk="1" hangingPunct="1">
              <a:lnSpc>
                <a:spcPct val="90000"/>
              </a:lnSpc>
            </a:pPr>
            <a:r>
              <a:rPr lang="en-US" altLang="en-US" sz="2800" dirty="0" smtClean="0"/>
              <a:t>Newton’s third law action-reaction</a:t>
            </a:r>
          </a:p>
        </p:txBody>
      </p:sp>
      <p:pic>
        <p:nvPicPr>
          <p:cNvPr id="348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95525"/>
            <a:ext cx="41148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p:txBody>
          <a:bodyPr/>
          <a:lstStyle/>
          <a:p>
            <a:pPr eaLnBrk="1" hangingPunct="1"/>
            <a:r>
              <a:rPr lang="en-US" altLang="en-US" dirty="0" smtClean="0"/>
              <a:t>The gravitational force exerted by a uniform sphere on a particle outside the sphere is the same as the force exerted if the entire mass of the sphere were concentrated on its center</a:t>
            </a:r>
          </a:p>
          <a:p>
            <a:pPr lvl="1" eaLnBrk="1" hangingPunct="1"/>
            <a:r>
              <a:rPr lang="en-US" altLang="en-US" b="1" u="sng" dirty="0" smtClean="0"/>
              <a:t>This is called Gauss’ Law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0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149" name="Rectangle 5"/>
          <p:cNvSpPr>
            <a:spLocks noGrp="1" noChangeArrowheads="1"/>
          </p:cNvSpPr>
          <p:nvPr>
            <p:ph type="body" idx="1"/>
          </p:nvPr>
        </p:nvSpPr>
        <p:spPr>
          <a:xfrm>
            <a:off x="711200" y="1219200"/>
            <a:ext cx="6985000" cy="3581400"/>
          </a:xfrm>
          <a:noFill/>
        </p:spPr>
        <p:txBody>
          <a:bodyPr/>
          <a:lstStyle/>
          <a:p>
            <a:r>
              <a:rPr lang="en-US" altLang="en-US" b="1" dirty="0" smtClean="0"/>
              <a:t>weight </a:t>
            </a:r>
            <a:r>
              <a:rPr lang="en-US" altLang="en-US" dirty="0" smtClean="0">
                <a:solidFill>
                  <a:schemeClr val="bg1"/>
                </a:solidFill>
              </a:rPr>
              <a:t>= mass </a:t>
            </a:r>
            <a:r>
              <a:rPr lang="en-US" altLang="en-US" dirty="0" smtClean="0">
                <a:solidFill>
                  <a:schemeClr val="bg1"/>
                </a:solidFill>
                <a:sym typeface="Symbol" panose="05050102010706020507" pitchFamily="18" charset="2"/>
              </a:rPr>
              <a:t> </a:t>
            </a:r>
            <a:r>
              <a:rPr lang="en-US" altLang="en-US" dirty="0" smtClean="0">
                <a:solidFill>
                  <a:schemeClr val="bg1"/>
                </a:solidFill>
              </a:rPr>
              <a:t>gravitational field </a:t>
            </a:r>
            <a:r>
              <a:rPr lang="en-US" altLang="en-US" dirty="0" smtClean="0">
                <a:solidFill>
                  <a:schemeClr val="bg1"/>
                </a:solidFill>
              </a:rPr>
              <a:t>strength.</a:t>
            </a:r>
          </a:p>
          <a:p>
            <a:pPr lvl="1"/>
            <a:r>
              <a:rPr lang="en-US" altLang="en-US" dirty="0" smtClean="0">
                <a:solidFill>
                  <a:schemeClr val="bg1"/>
                </a:solidFill>
              </a:rPr>
              <a:t>So, weight (w) = </a:t>
            </a:r>
            <a:r>
              <a:rPr lang="en-US" altLang="en-US" dirty="0" err="1" smtClean="0">
                <a:solidFill>
                  <a:schemeClr val="bg1"/>
                </a:solidFill>
              </a:rPr>
              <a:t>F</a:t>
            </a:r>
            <a:r>
              <a:rPr lang="en-US" altLang="en-US" sz="1800" dirty="0" err="1" smtClean="0">
                <a:solidFill>
                  <a:schemeClr val="bg1"/>
                </a:solidFill>
              </a:rPr>
              <a:t>g</a:t>
            </a:r>
            <a:endParaRPr lang="en-US" altLang="en-US" sz="1800" dirty="0" smtClean="0">
              <a:solidFill>
                <a:schemeClr val="bg1"/>
              </a:solidFill>
            </a:endParaRPr>
          </a:p>
          <a:p>
            <a:r>
              <a:rPr lang="en-US" altLang="en-US" dirty="0" smtClean="0">
                <a:solidFill>
                  <a:schemeClr val="bg1"/>
                </a:solidFill>
              </a:rPr>
              <a:t>Because it depends on gravitational field strength</a:t>
            </a:r>
            <a:r>
              <a:rPr lang="en-US" altLang="en-US" dirty="0" smtClean="0"/>
              <a:t>, </a:t>
            </a:r>
            <a:r>
              <a:rPr lang="en-US" altLang="en-US" b="1" dirty="0" smtClean="0"/>
              <a:t>weight changes with location:</a:t>
            </a:r>
          </a:p>
          <a:p>
            <a:endParaRPr lang="en-US" altLang="en-US" b="1" dirty="0" smtClean="0"/>
          </a:p>
          <a:p>
            <a:endParaRPr lang="en-US" altLang="en-US" b="1" dirty="0" smtClean="0"/>
          </a:p>
          <a:p>
            <a:endParaRPr lang="en-US" altLang="en-US" b="1" dirty="0" smtClean="0"/>
          </a:p>
          <a:p>
            <a:pPr>
              <a:buFontTx/>
              <a:buNone/>
            </a:pPr>
            <a:endParaRPr lang="en-US" altLang="en-US" b="1" dirty="0" smtClean="0"/>
          </a:p>
        </p:txBody>
      </p:sp>
      <p:graphicFrame>
        <p:nvGraphicFramePr>
          <p:cNvPr id="1030152" name="Object 8"/>
          <p:cNvGraphicFramePr>
            <a:graphicFrameLocks noChangeAspect="1"/>
          </p:cNvGraphicFramePr>
          <p:nvPr/>
        </p:nvGraphicFramePr>
        <p:xfrm>
          <a:off x="2590800" y="3357563"/>
          <a:ext cx="3352800" cy="1409700"/>
        </p:xfrm>
        <a:graphic>
          <a:graphicData uri="http://schemas.openxmlformats.org/presentationml/2006/ole">
            <mc:AlternateContent xmlns:mc="http://schemas.openxmlformats.org/markup-compatibility/2006">
              <mc:Choice xmlns:v="urn:schemas-microsoft-com:vml" Requires="v">
                <p:oleObj spid="_x0000_s50187" name="Equation" r:id="rId5" imgW="1511300" imgH="635000" progId="Equation.DSMT4">
                  <p:embed/>
                </p:oleObj>
              </mc:Choice>
              <mc:Fallback>
                <p:oleObj name="Equation" r:id="rId5" imgW="1511300" imgH="635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357563"/>
                        <a:ext cx="33528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154" name="Rectangle 10"/>
          <p:cNvSpPr>
            <a:spLocks noChangeArrowheads="1"/>
          </p:cNvSpPr>
          <p:nvPr/>
        </p:nvSpPr>
        <p:spPr bwMode="auto">
          <a:xfrm>
            <a:off x="863600" y="4864100"/>
            <a:ext cx="69850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pPr>
              <a:spcBef>
                <a:spcPct val="20000"/>
              </a:spcBef>
              <a:buSzPct val="100000"/>
              <a:buFontTx/>
              <a:buChar char="•"/>
            </a:pPr>
            <a:r>
              <a:rPr lang="en-US" altLang="en-US" sz="2400" baseline="0" smtClean="0">
                <a:solidFill>
                  <a:srgbClr val="FFFFFF"/>
                </a:solidFill>
              </a:rPr>
              <a:t>On the surface of any planet, the value of </a:t>
            </a:r>
            <a:r>
              <a:rPr lang="en-US" altLang="en-US" sz="2400" i="1" baseline="0" smtClean="0">
                <a:solidFill>
                  <a:srgbClr val="FFCC00"/>
                </a:solidFill>
              </a:rPr>
              <a:t>g,</a:t>
            </a:r>
            <a:r>
              <a:rPr lang="en-US" altLang="en-US" sz="2400" baseline="0" smtClean="0">
                <a:solidFill>
                  <a:srgbClr val="FFFFFF"/>
                </a:solidFill>
              </a:rPr>
              <a:t> as well as your weight, will depend on the planet’s</a:t>
            </a:r>
            <a:r>
              <a:rPr lang="en-US" altLang="en-US" sz="2400" b="1" baseline="0" smtClean="0">
                <a:solidFill>
                  <a:srgbClr val="FFCC00"/>
                </a:solidFill>
              </a:rPr>
              <a:t> mass</a:t>
            </a:r>
            <a:r>
              <a:rPr lang="en-US" altLang="en-US" sz="2400" baseline="0" smtClean="0">
                <a:solidFill>
                  <a:srgbClr val="FFFFFF"/>
                </a:solidFill>
              </a:rPr>
              <a:t> and</a:t>
            </a:r>
            <a:r>
              <a:rPr lang="en-US" altLang="en-US" sz="2400" b="1" baseline="0" smtClean="0">
                <a:solidFill>
                  <a:srgbClr val="FFCC00"/>
                </a:solidFill>
              </a:rPr>
              <a:t> radius.</a:t>
            </a:r>
            <a:endParaRPr lang="en-US" altLang="en-US" sz="2400" baseline="0" smtClean="0">
              <a:solidFill>
                <a:srgbClr val="FFCC00"/>
              </a:solidFill>
            </a:endParaRPr>
          </a:p>
          <a:p>
            <a:pPr>
              <a:spcBef>
                <a:spcPct val="20000"/>
              </a:spcBef>
              <a:buSzPct val="100000"/>
              <a:buFontTx/>
              <a:buChar char="•"/>
            </a:pPr>
            <a:endParaRPr lang="en-US" altLang="en-US" sz="2400" b="1" baseline="0" smtClean="0">
              <a:solidFill>
                <a:srgbClr val="FFCC00"/>
              </a:solidFill>
            </a:endParaRPr>
          </a:p>
          <a:p>
            <a:pPr>
              <a:spcBef>
                <a:spcPct val="20000"/>
              </a:spcBef>
              <a:buSzPct val="100000"/>
              <a:buFontTx/>
              <a:buChar char="•"/>
            </a:pPr>
            <a:endParaRPr lang="en-US" altLang="en-US" sz="2400" b="1" baseline="0" smtClean="0">
              <a:solidFill>
                <a:srgbClr val="FFCC00"/>
              </a:solidFill>
            </a:endParaRPr>
          </a:p>
          <a:p>
            <a:pPr>
              <a:spcBef>
                <a:spcPct val="20000"/>
              </a:spcBef>
              <a:buSzPct val="100000"/>
              <a:buFontTx/>
              <a:buChar char="•"/>
            </a:pPr>
            <a:endParaRPr lang="en-US" altLang="en-US" sz="2400" b="1" baseline="0" smtClean="0">
              <a:solidFill>
                <a:srgbClr val="FFCC00"/>
              </a:solidFill>
            </a:endParaRPr>
          </a:p>
          <a:p>
            <a:pPr>
              <a:spcBef>
                <a:spcPct val="20000"/>
              </a:spcBef>
              <a:buSzPct val="100000"/>
            </a:pPr>
            <a:endParaRPr lang="en-US" altLang="en-US" sz="2400" b="1" baseline="0" smtClean="0">
              <a:solidFill>
                <a:srgbClr val="FFCC00"/>
              </a:solidFill>
            </a:endParaRPr>
          </a:p>
        </p:txBody>
      </p:sp>
    </p:spTree>
    <p:extLst>
      <p:ext uri="{BB962C8B-B14F-4D97-AF65-F5344CB8AC3E}">
        <p14:creationId xmlns:p14="http://schemas.microsoft.com/office/powerpoint/2010/main" val="26996099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0149">
                                            <p:txEl>
                                              <p:pRg st="0" end="0"/>
                                            </p:txEl>
                                          </p:spTgt>
                                        </p:tgtEl>
                                        <p:attrNameLst>
                                          <p:attrName>style.visibility</p:attrName>
                                        </p:attrNameLst>
                                      </p:cBhvr>
                                      <p:to>
                                        <p:strVal val="visible"/>
                                      </p:to>
                                    </p:set>
                                    <p:animEffect transition="in" filter="wipe(left)">
                                      <p:cBhvr>
                                        <p:cTn id="7" dur="500"/>
                                        <p:tgtEl>
                                          <p:spTgt spid="103014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30149">
                                            <p:txEl>
                                              <p:pRg st="1" end="1"/>
                                            </p:txEl>
                                          </p:spTgt>
                                        </p:tgtEl>
                                        <p:attrNameLst>
                                          <p:attrName>style.visibility</p:attrName>
                                        </p:attrNameLst>
                                      </p:cBhvr>
                                      <p:to>
                                        <p:strVal val="visible"/>
                                      </p:to>
                                    </p:set>
                                    <p:animEffect transition="in" filter="wipe(left)">
                                      <p:cBhvr>
                                        <p:cTn id="10" dur="500"/>
                                        <p:tgtEl>
                                          <p:spTgt spid="103014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30149">
                                            <p:txEl>
                                              <p:pRg st="2" end="2"/>
                                            </p:txEl>
                                          </p:spTgt>
                                        </p:tgtEl>
                                        <p:attrNameLst>
                                          <p:attrName>style.visibility</p:attrName>
                                        </p:attrNameLst>
                                      </p:cBhvr>
                                      <p:to>
                                        <p:strVal val="visible"/>
                                      </p:to>
                                    </p:set>
                                    <p:animEffect transition="in" filter="wipe(left)">
                                      <p:cBhvr>
                                        <p:cTn id="15" dur="500"/>
                                        <p:tgtEl>
                                          <p:spTgt spid="103014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030152"/>
                                        </p:tgtEl>
                                        <p:attrNameLst>
                                          <p:attrName>style.visibility</p:attrName>
                                        </p:attrNameLst>
                                      </p:cBhvr>
                                      <p:to>
                                        <p:strVal val="visible"/>
                                      </p:to>
                                    </p:set>
                                    <p:animEffect transition="in" filter="wipe(left)">
                                      <p:cBhvr>
                                        <p:cTn id="20" dur="500"/>
                                        <p:tgtEl>
                                          <p:spTgt spid="103015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30154">
                                            <p:txEl>
                                              <p:pRg st="0" end="0"/>
                                            </p:txEl>
                                          </p:spTgt>
                                        </p:tgtEl>
                                        <p:attrNameLst>
                                          <p:attrName>style.visibility</p:attrName>
                                        </p:attrNameLst>
                                      </p:cBhvr>
                                      <p:to>
                                        <p:strVal val="visible"/>
                                      </p:to>
                                    </p:set>
                                    <p:animEffect transition="in" filter="wipe(left)">
                                      <p:cBhvr>
                                        <p:cTn id="25" dur="500"/>
                                        <p:tgtEl>
                                          <p:spTgt spid="1030154">
                                            <p:txEl>
                                              <p:pRg st="0" end="0"/>
                                            </p:txEl>
                                          </p:spTgt>
                                        </p:tgtEl>
                                      </p:cBhvr>
                                    </p:animEffect>
                                  </p:childTnLst>
                                </p:cTn>
                              </p:par>
                            </p:childTnLst>
                          </p:cTn>
                        </p:par>
                        <p:par>
                          <p:cTn id="26" fill="hold" nodeType="afterGroup">
                            <p:stCondLst>
                              <p:cond delay="500"/>
                            </p:stCondLst>
                            <p:childTnLst>
                              <p:par>
                                <p:cTn id="27" presetID="1" presetClass="entr" presetSubtype="0" fill="hold" nodeType="afterEffect">
                                  <p:stCondLst>
                                    <p:cond delay="0"/>
                                  </p:stCondLst>
                                  <p:childTnLst>
                                    <p:set>
                                      <p:cBhvr>
                                        <p:cTn id="28" dur="1" fill="hold">
                                          <p:stCondLst>
                                            <p:cond delay="499"/>
                                          </p:stCondLst>
                                        </p:cTn>
                                        <p:tgtEl>
                                          <p:spTgt spid="1030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49" grpId="0" build="p" autoUpdateAnimBg="0"/>
      <p:bldP spid="103015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sz="half" idx="1"/>
          </p:nvPr>
        </p:nvSpPr>
        <p:spPr/>
        <p:txBody>
          <a:bodyPr/>
          <a:lstStyle/>
          <a:p>
            <a:pPr eaLnBrk="1" hangingPunct="1"/>
            <a:r>
              <a:rPr lang="en-US" altLang="en-US" sz="2800" dirty="0" smtClean="0"/>
              <a:t>Acceleration due to </a:t>
            </a:r>
            <a:r>
              <a:rPr lang="en-US" altLang="en-US" sz="2800" dirty="0" smtClean="0"/>
              <a:t>gravity (g) will </a:t>
            </a:r>
            <a:r>
              <a:rPr lang="en-US" altLang="en-US" sz="2800" dirty="0" smtClean="0"/>
              <a:t>vary with </a:t>
            </a:r>
            <a:r>
              <a:rPr lang="en-US" altLang="en-US" sz="2800" dirty="0" smtClean="0"/>
              <a:t>altitude.</a:t>
            </a:r>
            <a:endParaRPr lang="en-US" altLang="en-US" sz="2800" dirty="0" smtClean="0"/>
          </a:p>
          <a:p>
            <a:pPr eaLnBrk="1" hangingPunct="1"/>
            <a:endParaRPr lang="en-US" altLang="en-US" sz="2800" dirty="0" smtClean="0"/>
          </a:p>
        </p:txBody>
      </p:sp>
      <p:graphicFrame>
        <p:nvGraphicFramePr>
          <p:cNvPr id="37892" name="Object 5"/>
          <p:cNvGraphicFramePr>
            <a:graphicFrameLocks noChangeAspect="1"/>
          </p:cNvGraphicFramePr>
          <p:nvPr/>
        </p:nvGraphicFramePr>
        <p:xfrm>
          <a:off x="1905000" y="3886200"/>
          <a:ext cx="1752600" cy="1085850"/>
        </p:xfrm>
        <a:graphic>
          <a:graphicData uri="http://schemas.openxmlformats.org/presentationml/2006/ole">
            <mc:AlternateContent xmlns:mc="http://schemas.openxmlformats.org/markup-compatibility/2006">
              <mc:Choice xmlns:v="urn:schemas-microsoft-com:vml" Requires="v">
                <p:oleObj spid="_x0000_s37905" name="Equation" r:id="rId3" imgW="628692" imgH="380876" progId="Equation.3">
                  <p:embed/>
                </p:oleObj>
              </mc:Choice>
              <mc:Fallback>
                <p:oleObj name="Equation" r:id="rId3" imgW="628692" imgH="380876"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886200"/>
                        <a:ext cx="1752600"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89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828800"/>
            <a:ext cx="29559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Gravitational Potential </a:t>
            </a:r>
            <a:br>
              <a:rPr lang="en-US" altLang="en-US" smtClean="0"/>
            </a:br>
            <a:r>
              <a:rPr lang="en-US" altLang="en-US" smtClean="0"/>
              <a:t>Energy</a:t>
            </a:r>
          </a:p>
        </p:txBody>
      </p:sp>
      <p:sp>
        <p:nvSpPr>
          <p:cNvPr id="38915" name="Rectangle 3"/>
          <p:cNvSpPr>
            <a:spLocks noGrp="1" noChangeArrowheads="1"/>
          </p:cNvSpPr>
          <p:nvPr>
            <p:ph type="body" sz="half" idx="1"/>
          </p:nvPr>
        </p:nvSpPr>
        <p:spPr>
          <a:xfrm>
            <a:off x="1143000" y="1905000"/>
            <a:ext cx="4191000" cy="4495800"/>
          </a:xfrm>
        </p:spPr>
        <p:txBody>
          <a:bodyPr/>
          <a:lstStyle/>
          <a:p>
            <a:pPr eaLnBrk="1" hangingPunct="1">
              <a:lnSpc>
                <a:spcPct val="90000"/>
              </a:lnSpc>
            </a:pPr>
            <a:r>
              <a:rPr lang="en-US" altLang="en-US" sz="2400" dirty="0" smtClean="0"/>
              <a:t>PE = </a:t>
            </a:r>
            <a:r>
              <a:rPr lang="en-US" altLang="en-US" sz="2400" dirty="0" err="1" smtClean="0"/>
              <a:t>mgy</a:t>
            </a:r>
            <a:r>
              <a:rPr lang="en-US" altLang="en-US" sz="2400" dirty="0" smtClean="0"/>
              <a:t> is valid </a:t>
            </a:r>
            <a:r>
              <a:rPr lang="en-US" altLang="en-US" sz="2400" b="1" u="sng" dirty="0" smtClean="0"/>
              <a:t>only</a:t>
            </a:r>
            <a:r>
              <a:rPr lang="en-US" altLang="en-US" sz="2400" dirty="0" smtClean="0"/>
              <a:t> </a:t>
            </a:r>
            <a:r>
              <a:rPr lang="en-US" altLang="en-US" sz="2400" b="1" u="sng" dirty="0" smtClean="0"/>
              <a:t>near</a:t>
            </a:r>
            <a:r>
              <a:rPr lang="en-US" altLang="en-US" sz="2400" dirty="0" smtClean="0"/>
              <a:t> the earth’s surface</a:t>
            </a:r>
          </a:p>
          <a:p>
            <a:pPr eaLnBrk="1" hangingPunct="1">
              <a:lnSpc>
                <a:spcPct val="90000"/>
              </a:lnSpc>
            </a:pPr>
            <a:endParaRPr lang="en-US" altLang="en-US" sz="2400" dirty="0" smtClean="0"/>
          </a:p>
          <a:p>
            <a:pPr eaLnBrk="1" hangingPunct="1">
              <a:lnSpc>
                <a:spcPct val="90000"/>
              </a:lnSpc>
            </a:pPr>
            <a:r>
              <a:rPr lang="en-US" altLang="en-US" sz="2400" dirty="0" smtClean="0"/>
              <a:t>For objects high above the earth’s surface, an alternate expression is needed</a:t>
            </a:r>
          </a:p>
          <a:p>
            <a:pPr eaLnBrk="1" hangingPunct="1">
              <a:lnSpc>
                <a:spcPct val="90000"/>
              </a:lnSpc>
            </a:pPr>
            <a:endParaRPr lang="en-US" altLang="en-US" sz="2400" dirty="0" smtClean="0"/>
          </a:p>
          <a:p>
            <a:pPr eaLnBrk="1" hangingPunct="1">
              <a:lnSpc>
                <a:spcPct val="90000"/>
              </a:lnSpc>
            </a:pPr>
            <a:endParaRPr lang="en-US" altLang="en-US" sz="2400" dirty="0" smtClean="0"/>
          </a:p>
          <a:p>
            <a:pPr eaLnBrk="1" hangingPunct="1">
              <a:lnSpc>
                <a:spcPct val="90000"/>
              </a:lnSpc>
            </a:pPr>
            <a:endParaRPr lang="en-US" altLang="en-US" sz="2400" dirty="0" smtClean="0"/>
          </a:p>
        </p:txBody>
      </p:sp>
      <p:graphicFrame>
        <p:nvGraphicFramePr>
          <p:cNvPr id="38916" name="Object 4"/>
          <p:cNvGraphicFramePr>
            <a:graphicFrameLocks noGrp="1" noChangeAspect="1"/>
          </p:cNvGraphicFramePr>
          <p:nvPr>
            <p:ph type="clipArt" sz="half" idx="2"/>
          </p:nvPr>
        </p:nvGraphicFramePr>
        <p:xfrm>
          <a:off x="6846888" y="1066800"/>
          <a:ext cx="2297112" cy="5562600"/>
        </p:xfrm>
        <a:graphic>
          <a:graphicData uri="http://schemas.openxmlformats.org/presentationml/2006/ole">
            <mc:AlternateContent xmlns:mc="http://schemas.openxmlformats.org/markup-compatibility/2006">
              <mc:Choice xmlns:v="urn:schemas-microsoft-com:vml" Requires="v">
                <p:oleObj spid="_x0000_s38940" name="Photo Editor Photo" r:id="rId3" imgW="3019048" imgH="7314286" progId="MSPhotoEd.3">
                  <p:embed/>
                </p:oleObj>
              </mc:Choice>
              <mc:Fallback>
                <p:oleObj name="Photo Editor Photo" r:id="rId3" imgW="3019048" imgH="7314286"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888" y="1066800"/>
                        <a:ext cx="2297112"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8917" name="Object 5"/>
          <p:cNvGraphicFramePr>
            <a:graphicFrameLocks noChangeAspect="1"/>
          </p:cNvGraphicFramePr>
          <p:nvPr>
            <p:extLst>
              <p:ext uri="{D42A27DB-BD31-4B8C-83A1-F6EECF244321}">
                <p14:modId xmlns:p14="http://schemas.microsoft.com/office/powerpoint/2010/main" val="736852249"/>
              </p:ext>
            </p:extLst>
          </p:nvPr>
        </p:nvGraphicFramePr>
        <p:xfrm>
          <a:off x="2362200" y="4876800"/>
          <a:ext cx="1981200" cy="819150"/>
        </p:xfrm>
        <a:graphic>
          <a:graphicData uri="http://schemas.openxmlformats.org/presentationml/2006/ole">
            <mc:AlternateContent xmlns:mc="http://schemas.openxmlformats.org/markup-compatibility/2006">
              <mc:Choice xmlns:v="urn:schemas-microsoft-com:vml" Requires="v">
                <p:oleObj spid="_x0000_s38941" name="Equation" r:id="rId5" imgW="942903" imgH="380876" progId="Equation.3">
                  <p:embed/>
                </p:oleObj>
              </mc:Choice>
              <mc:Fallback>
                <p:oleObj name="Equation" r:id="rId5" imgW="942903" imgH="380876"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876800"/>
                        <a:ext cx="1981200"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Escape Speed</a:t>
            </a:r>
          </a:p>
        </p:txBody>
      </p:sp>
      <p:sp>
        <p:nvSpPr>
          <p:cNvPr id="39939" name="Rectangle 3"/>
          <p:cNvSpPr>
            <a:spLocks noGrp="1" noChangeArrowheads="1"/>
          </p:cNvSpPr>
          <p:nvPr>
            <p:ph type="body" idx="1"/>
          </p:nvPr>
        </p:nvSpPr>
        <p:spPr/>
        <p:txBody>
          <a:bodyPr/>
          <a:lstStyle/>
          <a:p>
            <a:pPr eaLnBrk="1" hangingPunct="1"/>
            <a:r>
              <a:rPr lang="en-US" altLang="en-US" sz="2800" dirty="0" smtClean="0"/>
              <a:t>The escape speed is the speed needed for an object to soar off into space and not return</a:t>
            </a:r>
          </a:p>
          <a:p>
            <a:pPr eaLnBrk="1" hangingPunct="1"/>
            <a:endParaRPr lang="en-US" altLang="en-US" sz="2800" dirty="0" smtClean="0"/>
          </a:p>
          <a:p>
            <a:pPr eaLnBrk="1" hangingPunct="1"/>
            <a:endParaRPr lang="en-US" altLang="en-US" sz="2800" dirty="0" smtClean="0"/>
          </a:p>
          <a:p>
            <a:pPr eaLnBrk="1" hangingPunct="1"/>
            <a:r>
              <a:rPr lang="en-US" altLang="en-US" sz="2800" dirty="0" smtClean="0"/>
              <a:t>For the earth, </a:t>
            </a:r>
            <a:r>
              <a:rPr lang="en-US" altLang="en-US" sz="2800" dirty="0" err="1" smtClean="0"/>
              <a:t>v</a:t>
            </a:r>
            <a:r>
              <a:rPr lang="en-US" altLang="en-US" sz="2800" baseline="-25000" dirty="0" err="1" smtClean="0"/>
              <a:t>esc</a:t>
            </a:r>
            <a:r>
              <a:rPr lang="en-US" altLang="en-US" sz="2800" baseline="-25000" dirty="0" smtClean="0"/>
              <a:t> </a:t>
            </a:r>
            <a:r>
              <a:rPr lang="en-US" altLang="en-US" sz="2800" dirty="0" smtClean="0"/>
              <a:t>is about 11.2 km/s</a:t>
            </a:r>
          </a:p>
          <a:p>
            <a:pPr marL="0" indent="0" eaLnBrk="1" hangingPunct="1">
              <a:buNone/>
            </a:pPr>
            <a:endParaRPr lang="en-US" altLang="en-US" sz="2800" dirty="0" smtClean="0"/>
          </a:p>
        </p:txBody>
      </p:sp>
      <p:graphicFrame>
        <p:nvGraphicFramePr>
          <p:cNvPr id="39940" name="Object 4"/>
          <p:cNvGraphicFramePr>
            <a:graphicFrameLocks noChangeAspect="1"/>
          </p:cNvGraphicFramePr>
          <p:nvPr/>
        </p:nvGraphicFramePr>
        <p:xfrm>
          <a:off x="1828800" y="3352800"/>
          <a:ext cx="2209800" cy="1076325"/>
        </p:xfrm>
        <a:graphic>
          <a:graphicData uri="http://schemas.openxmlformats.org/presentationml/2006/ole">
            <mc:AlternateContent xmlns:mc="http://schemas.openxmlformats.org/markup-compatibility/2006">
              <mc:Choice xmlns:v="urn:schemas-microsoft-com:vml" Requires="v">
                <p:oleObj spid="_x0000_s39952" name="Equation" r:id="rId3" imgW="980965" imgH="476163" progId="Equation.3">
                  <p:embed/>
                </p:oleObj>
              </mc:Choice>
              <mc:Fallback>
                <p:oleObj name="Equation" r:id="rId3" imgW="980965" imgH="47616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352800"/>
                        <a:ext cx="2209800"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Kepler’s Laws</a:t>
            </a:r>
          </a:p>
        </p:txBody>
      </p:sp>
      <p:sp>
        <p:nvSpPr>
          <p:cNvPr id="41987" name="Rectangle 3"/>
          <p:cNvSpPr>
            <a:spLocks noGrp="1" noChangeArrowheads="1"/>
          </p:cNvSpPr>
          <p:nvPr>
            <p:ph type="body" idx="1"/>
          </p:nvPr>
        </p:nvSpPr>
        <p:spPr>
          <a:xfrm>
            <a:off x="685800" y="1981200"/>
            <a:ext cx="7772400" cy="4876800"/>
          </a:xfrm>
        </p:spPr>
        <p:txBody>
          <a:bodyPr/>
          <a:lstStyle/>
          <a:p>
            <a:pPr eaLnBrk="1" hangingPunct="1">
              <a:lnSpc>
                <a:spcPct val="90000"/>
              </a:lnSpc>
            </a:pPr>
            <a:r>
              <a:rPr lang="en-US" altLang="en-US" b="1" dirty="0" smtClean="0"/>
              <a:t>Law 1</a:t>
            </a:r>
            <a:r>
              <a:rPr lang="en-US" altLang="en-US" dirty="0" smtClean="0"/>
              <a:t>: All planets move in </a:t>
            </a:r>
            <a:r>
              <a:rPr lang="en-US" altLang="en-US" b="1" u="sng" dirty="0" smtClean="0"/>
              <a:t>elliptical orbits </a:t>
            </a:r>
            <a:r>
              <a:rPr lang="en-US" altLang="en-US" dirty="0" smtClean="0"/>
              <a:t>with the Sun at one of the </a:t>
            </a:r>
            <a:r>
              <a:rPr lang="en-US" altLang="en-US" b="1" u="sng" dirty="0" smtClean="0"/>
              <a:t>focal points</a:t>
            </a:r>
            <a:r>
              <a:rPr lang="en-US" altLang="en-US" dirty="0" smtClean="0"/>
              <a:t>.</a:t>
            </a:r>
          </a:p>
          <a:p>
            <a:pPr marL="0" indent="0" eaLnBrk="1" hangingPunct="1">
              <a:lnSpc>
                <a:spcPct val="90000"/>
              </a:lnSpc>
              <a:buNone/>
            </a:pPr>
            <a:endParaRPr lang="en-US" altLang="en-US" dirty="0" smtClean="0"/>
          </a:p>
          <a:p>
            <a:pPr eaLnBrk="1" hangingPunct="1">
              <a:lnSpc>
                <a:spcPct val="90000"/>
              </a:lnSpc>
            </a:pPr>
            <a:r>
              <a:rPr lang="en-US" altLang="en-US" b="1" u="sng" dirty="0" smtClean="0"/>
              <a:t>Law 2:</a:t>
            </a:r>
            <a:r>
              <a:rPr lang="en-US" altLang="en-US" u="sng" dirty="0" smtClean="0"/>
              <a:t> A line drawn from the Sun to any planet sweeps out equal areas in equal time intervals.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Kepler’s First Law</a:t>
            </a:r>
          </a:p>
        </p:txBody>
      </p:sp>
      <p:sp>
        <p:nvSpPr>
          <p:cNvPr id="44035" name="Rectangle 3"/>
          <p:cNvSpPr>
            <a:spLocks noGrp="1" noChangeArrowheads="1"/>
          </p:cNvSpPr>
          <p:nvPr>
            <p:ph type="body" sz="half" idx="1"/>
          </p:nvPr>
        </p:nvSpPr>
        <p:spPr>
          <a:xfrm>
            <a:off x="685800" y="1981200"/>
            <a:ext cx="3810000" cy="4876800"/>
          </a:xfrm>
        </p:spPr>
        <p:txBody>
          <a:bodyPr/>
          <a:lstStyle/>
          <a:p>
            <a:pPr eaLnBrk="1" hangingPunct="1"/>
            <a:r>
              <a:rPr lang="en-US" altLang="en-US" sz="2800" dirty="0" smtClean="0"/>
              <a:t>All planets move in elliptical orbits with the Sun at one focus.</a:t>
            </a:r>
          </a:p>
          <a:p>
            <a:pPr lvl="1" eaLnBrk="1" hangingPunct="1"/>
            <a:r>
              <a:rPr lang="en-US" altLang="en-US" sz="2400" dirty="0" smtClean="0"/>
              <a:t>Any object bound to another by an inverse square law will move in an elliptical path</a:t>
            </a:r>
          </a:p>
          <a:p>
            <a:pPr lvl="1" eaLnBrk="1" hangingPunct="1"/>
            <a:r>
              <a:rPr lang="en-US" altLang="en-US" sz="2400" b="1" dirty="0" smtClean="0"/>
              <a:t>Second focus is empty</a:t>
            </a:r>
          </a:p>
        </p:txBody>
      </p:sp>
      <p:pic>
        <p:nvPicPr>
          <p:cNvPr id="4403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28800"/>
            <a:ext cx="45672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Angular Displacement</a:t>
            </a:r>
          </a:p>
        </p:txBody>
      </p:sp>
      <p:sp>
        <p:nvSpPr>
          <p:cNvPr id="6147" name="Rectangle 3"/>
          <p:cNvSpPr>
            <a:spLocks noGrp="1" noChangeArrowheads="1"/>
          </p:cNvSpPr>
          <p:nvPr>
            <p:ph type="body" sz="half" idx="1"/>
          </p:nvPr>
        </p:nvSpPr>
        <p:spPr/>
        <p:txBody>
          <a:bodyPr/>
          <a:lstStyle/>
          <a:p>
            <a:pPr eaLnBrk="1" hangingPunct="1"/>
            <a:r>
              <a:rPr lang="en-US" altLang="en-US" sz="2800" smtClean="0"/>
              <a:t>Axis of rotation is the center of the disk</a:t>
            </a:r>
          </a:p>
          <a:p>
            <a:pPr eaLnBrk="1" hangingPunct="1"/>
            <a:r>
              <a:rPr lang="en-US" altLang="en-US" sz="2800" smtClean="0"/>
              <a:t>Need a fixed reference line</a:t>
            </a:r>
          </a:p>
          <a:p>
            <a:pPr eaLnBrk="1" hangingPunct="1"/>
            <a:r>
              <a:rPr lang="en-US" altLang="en-US" sz="2800" smtClean="0"/>
              <a:t>During time t, the reference line moves through angle θ</a:t>
            </a:r>
          </a:p>
        </p:txBody>
      </p:sp>
      <p:graphicFrame>
        <p:nvGraphicFramePr>
          <p:cNvPr id="6148" name="Object 4"/>
          <p:cNvGraphicFramePr>
            <a:graphicFrameLocks noGrp="1" noChangeAspect="1"/>
          </p:cNvGraphicFramePr>
          <p:nvPr>
            <p:ph type="clipArt" sz="half" idx="2"/>
          </p:nvPr>
        </p:nvGraphicFramePr>
        <p:xfrm>
          <a:off x="5562600" y="1752600"/>
          <a:ext cx="2682875" cy="4419600"/>
        </p:xfrm>
        <a:graphic>
          <a:graphicData uri="http://schemas.openxmlformats.org/presentationml/2006/ole">
            <mc:AlternateContent xmlns:mc="http://schemas.openxmlformats.org/markup-compatibility/2006">
              <mc:Choice xmlns:v="urn:schemas-microsoft-com:vml" Requires="v">
                <p:oleObj spid="_x0000_s6160" name="Photo Editor Photo" r:id="rId3" imgW="4439270" imgH="7314286" progId="MSPhotoEd.3">
                  <p:embed/>
                </p:oleObj>
              </mc:Choice>
              <mc:Fallback>
                <p:oleObj name="Photo Editor Photo" r:id="rId3" imgW="4439270" imgH="7314286"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752600"/>
                        <a:ext cx="268287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Kepler’s Second Law</a:t>
            </a:r>
          </a:p>
        </p:txBody>
      </p:sp>
      <p:sp>
        <p:nvSpPr>
          <p:cNvPr id="45059" name="Rectangle 3"/>
          <p:cNvSpPr>
            <a:spLocks noGrp="1" noChangeArrowheads="1"/>
          </p:cNvSpPr>
          <p:nvPr>
            <p:ph type="body" sz="half" idx="1"/>
          </p:nvPr>
        </p:nvSpPr>
        <p:spPr>
          <a:xfrm>
            <a:off x="762000" y="1981200"/>
            <a:ext cx="3810000" cy="4114800"/>
          </a:xfrm>
        </p:spPr>
        <p:txBody>
          <a:bodyPr/>
          <a:lstStyle/>
          <a:p>
            <a:pPr eaLnBrk="1" hangingPunct="1"/>
            <a:r>
              <a:rPr lang="en-US" altLang="en-US" sz="2800" smtClean="0"/>
              <a:t>A line drawn from the Sun to any planet will sweep out equal areas in equal times</a:t>
            </a:r>
          </a:p>
          <a:p>
            <a:pPr lvl="1" eaLnBrk="1" hangingPunct="1"/>
            <a:r>
              <a:rPr lang="en-US" altLang="en-US" sz="2400" smtClean="0"/>
              <a:t>Area from A to B and C to D are the same</a:t>
            </a:r>
          </a:p>
        </p:txBody>
      </p:sp>
      <p:graphicFrame>
        <p:nvGraphicFramePr>
          <p:cNvPr id="45060" name="Object 4"/>
          <p:cNvGraphicFramePr>
            <a:graphicFrameLocks noGrp="1" noChangeAspect="1"/>
          </p:cNvGraphicFramePr>
          <p:nvPr>
            <p:ph type="clipArt" sz="half" idx="2"/>
          </p:nvPr>
        </p:nvGraphicFramePr>
        <p:xfrm>
          <a:off x="4648200" y="2286000"/>
          <a:ext cx="4114800" cy="2511425"/>
        </p:xfrm>
        <a:graphic>
          <a:graphicData uri="http://schemas.openxmlformats.org/presentationml/2006/ole">
            <mc:AlternateContent xmlns:mc="http://schemas.openxmlformats.org/markup-compatibility/2006">
              <mc:Choice xmlns:v="urn:schemas-microsoft-com:vml" Requires="v">
                <p:oleObj spid="_x0000_s45072" name="Photo Editor Photo" r:id="rId3" imgW="9752381" imgH="5952381" progId="MSPhotoEd.3">
                  <p:embed/>
                </p:oleObj>
              </mc:Choice>
              <mc:Fallback>
                <p:oleObj name="Photo Editor Photo" r:id="rId3" imgW="9752381" imgH="5952381"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86000"/>
                        <a:ext cx="4114800" cy="251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Kepler’s Third Law</a:t>
            </a:r>
          </a:p>
        </p:txBody>
      </p:sp>
      <p:sp>
        <p:nvSpPr>
          <p:cNvPr id="46083" name="Rectangle 3"/>
          <p:cNvSpPr>
            <a:spLocks noGrp="1" noChangeArrowheads="1"/>
          </p:cNvSpPr>
          <p:nvPr>
            <p:ph type="body" idx="1"/>
          </p:nvPr>
        </p:nvSpPr>
        <p:spPr>
          <a:xfrm>
            <a:off x="685800" y="1981200"/>
            <a:ext cx="8458200" cy="4114800"/>
          </a:xfrm>
        </p:spPr>
        <p:txBody>
          <a:bodyPr/>
          <a:lstStyle/>
          <a:p>
            <a:pPr eaLnBrk="1" hangingPunct="1">
              <a:lnSpc>
                <a:spcPct val="90000"/>
              </a:lnSpc>
            </a:pPr>
            <a:r>
              <a:rPr lang="en-US" altLang="en-US" b="1" u="sng" dirty="0" smtClean="0"/>
              <a:t>Third Law</a:t>
            </a:r>
            <a:r>
              <a:rPr lang="en-US" altLang="en-US" dirty="0" smtClean="0"/>
              <a:t>: The square of the orbital period of any planet is proportional to cube of the average distance from the Star to the planet.</a:t>
            </a:r>
          </a:p>
          <a:p>
            <a:pPr lvl="1" eaLnBrk="1" hangingPunct="1">
              <a:lnSpc>
                <a:spcPct val="90000"/>
              </a:lnSpc>
            </a:pPr>
            <a:endParaRPr lang="en-US" altLang="en-US" dirty="0" smtClean="0"/>
          </a:p>
          <a:p>
            <a:pPr lvl="1" eaLnBrk="1" hangingPunct="1">
              <a:lnSpc>
                <a:spcPct val="90000"/>
              </a:lnSpc>
            </a:pPr>
            <a:r>
              <a:rPr lang="en-US" altLang="en-US" dirty="0" smtClean="0"/>
              <a:t>For orbit around the Sun, K = K</a:t>
            </a:r>
            <a:r>
              <a:rPr lang="en-US" altLang="en-US" baseline="-25000" dirty="0" smtClean="0"/>
              <a:t>S</a:t>
            </a:r>
            <a:r>
              <a:rPr lang="en-US" altLang="en-US" dirty="0" smtClean="0"/>
              <a:t> = 2.97x10</a:t>
            </a:r>
            <a:r>
              <a:rPr lang="en-US" altLang="en-US" baseline="30000" dirty="0" smtClean="0"/>
              <a:t>-19</a:t>
            </a:r>
            <a:r>
              <a:rPr lang="en-US" altLang="en-US" dirty="0" smtClean="0"/>
              <a:t> s</a:t>
            </a:r>
            <a:r>
              <a:rPr lang="en-US" altLang="en-US" baseline="30000" dirty="0" smtClean="0"/>
              <a:t>2</a:t>
            </a:r>
            <a:r>
              <a:rPr lang="en-US" altLang="en-US" dirty="0" smtClean="0"/>
              <a:t>/m</a:t>
            </a:r>
            <a:r>
              <a:rPr lang="en-US" altLang="en-US" baseline="30000" dirty="0" smtClean="0"/>
              <a:t>3</a:t>
            </a:r>
            <a:endParaRPr lang="en-US" altLang="en-US" dirty="0" smtClean="0"/>
          </a:p>
          <a:p>
            <a:pPr lvl="1" eaLnBrk="1" hangingPunct="1">
              <a:lnSpc>
                <a:spcPct val="90000"/>
              </a:lnSpc>
            </a:pPr>
            <a:r>
              <a:rPr lang="en-US" altLang="en-US" dirty="0" smtClean="0"/>
              <a:t>K is independent of the mass of the planet</a:t>
            </a:r>
          </a:p>
        </p:txBody>
      </p:sp>
      <p:graphicFrame>
        <p:nvGraphicFramePr>
          <p:cNvPr id="46084" name="Object 4"/>
          <p:cNvGraphicFramePr>
            <a:graphicFrameLocks noChangeAspect="1"/>
          </p:cNvGraphicFramePr>
          <p:nvPr>
            <p:extLst>
              <p:ext uri="{D42A27DB-BD31-4B8C-83A1-F6EECF244321}">
                <p14:modId xmlns:p14="http://schemas.microsoft.com/office/powerpoint/2010/main" val="1844764966"/>
              </p:ext>
            </p:extLst>
          </p:nvPr>
        </p:nvGraphicFramePr>
        <p:xfrm>
          <a:off x="5486400" y="3581400"/>
          <a:ext cx="1676400" cy="546100"/>
        </p:xfrm>
        <a:graphic>
          <a:graphicData uri="http://schemas.openxmlformats.org/presentationml/2006/ole">
            <mc:AlternateContent xmlns:mc="http://schemas.openxmlformats.org/markup-compatibility/2006">
              <mc:Choice xmlns:v="urn:schemas-microsoft-com:vml" Requires="v">
                <p:oleObj spid="_x0000_s46096" name="Equation" r:id="rId3" imgW="571465" imgH="180855" progId="Equation.3">
                  <p:embed/>
                </p:oleObj>
              </mc:Choice>
              <mc:Fallback>
                <p:oleObj name="Equation" r:id="rId3" imgW="571465" imgH="18085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581400"/>
                        <a:ext cx="16764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Communications Satellite</a:t>
            </a:r>
          </a:p>
        </p:txBody>
      </p:sp>
      <p:sp>
        <p:nvSpPr>
          <p:cNvPr id="47107" name="Rectangle 3"/>
          <p:cNvSpPr>
            <a:spLocks noGrp="1" noChangeArrowheads="1"/>
          </p:cNvSpPr>
          <p:nvPr>
            <p:ph type="body" sz="half" idx="1"/>
          </p:nvPr>
        </p:nvSpPr>
        <p:spPr>
          <a:xfrm>
            <a:off x="1182688" y="2017713"/>
            <a:ext cx="7656512" cy="4114800"/>
          </a:xfrm>
        </p:spPr>
        <p:txBody>
          <a:bodyPr/>
          <a:lstStyle/>
          <a:p>
            <a:pPr eaLnBrk="1" hangingPunct="1"/>
            <a:r>
              <a:rPr lang="en-US" altLang="en-US" sz="2400" dirty="0" smtClean="0"/>
              <a:t>A </a:t>
            </a:r>
            <a:r>
              <a:rPr lang="en-US" altLang="en-US" sz="2400" b="1" u="sng" dirty="0" smtClean="0"/>
              <a:t>geosynchronous</a:t>
            </a:r>
            <a:r>
              <a:rPr lang="en-US" altLang="en-US" sz="2400" dirty="0" smtClean="0"/>
              <a:t> orbit</a:t>
            </a:r>
          </a:p>
          <a:p>
            <a:pPr lvl="1" eaLnBrk="1" hangingPunct="1"/>
            <a:r>
              <a:rPr lang="en-US" altLang="en-US" sz="2000" dirty="0" smtClean="0"/>
              <a:t>Remains above the same place on the earth</a:t>
            </a:r>
          </a:p>
          <a:p>
            <a:pPr lvl="1" eaLnBrk="1" hangingPunct="1"/>
            <a:r>
              <a:rPr lang="en-US" altLang="en-US" sz="2000" dirty="0" smtClean="0"/>
              <a:t>The period of the satellite will be 24 </a:t>
            </a:r>
            <a:r>
              <a:rPr lang="en-US" altLang="en-US" sz="2000" dirty="0" err="1" smtClean="0"/>
              <a:t>hr</a:t>
            </a:r>
            <a:endParaRPr lang="en-US" altLang="en-US" sz="2000" dirty="0" smtClean="0"/>
          </a:p>
          <a:p>
            <a:pPr eaLnBrk="1" hangingPunct="1"/>
            <a:r>
              <a:rPr lang="en-US" altLang="en-US" sz="2400" b="1" dirty="0" smtClean="0"/>
              <a:t>r = h + R</a:t>
            </a:r>
            <a:r>
              <a:rPr lang="en-US" altLang="en-US" sz="2400" b="1" baseline="-25000" dirty="0" smtClean="0"/>
              <a:t>E</a:t>
            </a:r>
            <a:endParaRPr lang="en-US" altLang="en-US" sz="2400" b="1" dirty="0" smtClean="0"/>
          </a:p>
          <a:p>
            <a:pPr eaLnBrk="1" hangingPunct="1"/>
            <a:r>
              <a:rPr lang="en-US" altLang="en-US" sz="2400" dirty="0" smtClean="0"/>
              <a:t>Still independent of the mass of the satellite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9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ChangeArrowheads="1"/>
          </p:cNvSpPr>
          <p:nvPr/>
        </p:nvSpPr>
        <p:spPr bwMode="auto">
          <a:xfrm>
            <a:off x="1119188" y="152400"/>
            <a:ext cx="18684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pPr algn="ctr"/>
            <a:r>
              <a:rPr lang="en-US" altLang="en-US" sz="2800" b="1" baseline="0" smtClean="0">
                <a:solidFill>
                  <a:srgbClr val="FFFFFF"/>
                </a:solidFill>
              </a:rPr>
              <a:t>Chapter</a:t>
            </a:r>
            <a:r>
              <a:rPr lang="en-US" altLang="en-US" sz="3200" b="1" baseline="0" smtClean="0">
                <a:solidFill>
                  <a:srgbClr val="FFFFFF"/>
                </a:solidFill>
              </a:rPr>
              <a:t> 7</a:t>
            </a:r>
            <a:endParaRPr lang="en-US" altLang="en-US" sz="2800" b="1" baseline="0" smtClean="0">
              <a:solidFill>
                <a:srgbClr val="FFFFFF"/>
              </a:solidFill>
            </a:endParaRPr>
          </a:p>
        </p:txBody>
      </p:sp>
      <p:sp>
        <p:nvSpPr>
          <p:cNvPr id="45060" name="Rectangle 4"/>
          <p:cNvSpPr>
            <a:spLocks noGrp="1" noChangeArrowheads="1"/>
          </p:cNvSpPr>
          <p:nvPr>
            <p:ph type="title"/>
          </p:nvPr>
        </p:nvSpPr>
        <p:spPr>
          <a:noFill/>
        </p:spPr>
        <p:txBody>
          <a:bodyPr/>
          <a:lstStyle/>
          <a:p>
            <a:r>
              <a:rPr lang="en-US" altLang="en-US" smtClean="0"/>
              <a:t>Kepler’s Laws, </a:t>
            </a:r>
            <a:r>
              <a:rPr lang="en-US" altLang="en-US" b="0" i="1" smtClean="0"/>
              <a:t>continued</a:t>
            </a:r>
            <a:endParaRPr lang="en-US" altLang="en-US" b="0" smtClean="0"/>
          </a:p>
        </p:txBody>
      </p:sp>
      <p:sp>
        <p:nvSpPr>
          <p:cNvPr id="1039365" name="Rectangle 5"/>
          <p:cNvSpPr>
            <a:spLocks noGrp="1" noChangeArrowheads="1"/>
          </p:cNvSpPr>
          <p:nvPr>
            <p:ph type="body" idx="1"/>
          </p:nvPr>
        </p:nvSpPr>
        <p:spPr>
          <a:xfrm>
            <a:off x="711200" y="1828800"/>
            <a:ext cx="7975600" cy="3352800"/>
          </a:xfrm>
          <a:noFill/>
        </p:spPr>
        <p:txBody>
          <a:bodyPr/>
          <a:lstStyle/>
          <a:p>
            <a:r>
              <a:rPr lang="en-US" altLang="en-US" b="1" smtClean="0"/>
              <a:t>Kepler’s third law </a:t>
            </a:r>
            <a:r>
              <a:rPr lang="en-US" altLang="en-US" smtClean="0">
                <a:solidFill>
                  <a:schemeClr val="bg1"/>
                </a:solidFill>
              </a:rPr>
              <a:t>states that</a:t>
            </a:r>
            <a:r>
              <a:rPr lang="en-US" altLang="en-US" smtClean="0"/>
              <a:t> </a:t>
            </a:r>
            <a:r>
              <a:rPr lang="en-US" altLang="en-US" i="1" smtClean="0"/>
              <a:t>T</a:t>
            </a:r>
            <a:r>
              <a:rPr lang="en-US" altLang="en-US" baseline="30000" smtClean="0"/>
              <a:t>2</a:t>
            </a:r>
            <a:r>
              <a:rPr lang="en-US" altLang="en-US" smtClean="0"/>
              <a:t> </a:t>
            </a:r>
            <a:r>
              <a:rPr lang="en-US" altLang="en-US" smtClean="0">
                <a:sym typeface="Symbol" panose="05050102010706020507" pitchFamily="18" charset="2"/>
              </a:rPr>
              <a:t></a:t>
            </a:r>
            <a:r>
              <a:rPr lang="en-US" altLang="en-US" smtClean="0"/>
              <a:t> </a:t>
            </a:r>
            <a:r>
              <a:rPr lang="en-US" altLang="en-US" i="1" smtClean="0"/>
              <a:t>r</a:t>
            </a:r>
            <a:r>
              <a:rPr lang="en-US" altLang="en-US" baseline="30000" smtClean="0"/>
              <a:t>3</a:t>
            </a:r>
            <a:r>
              <a:rPr lang="en-US" altLang="en-US" smtClean="0"/>
              <a:t>.</a:t>
            </a:r>
          </a:p>
          <a:p>
            <a:pPr>
              <a:buFontTx/>
              <a:buNone/>
            </a:pPr>
            <a:endParaRPr lang="en-US" altLang="en-US" smtClean="0"/>
          </a:p>
          <a:p>
            <a:r>
              <a:rPr lang="en-US" altLang="en-US" smtClean="0">
                <a:solidFill>
                  <a:schemeClr val="bg1"/>
                </a:solidFill>
              </a:rPr>
              <a:t>The constant of proportionality is</a:t>
            </a:r>
            <a:r>
              <a:rPr lang="en-US" altLang="en-US" smtClean="0"/>
              <a:t> 4</a:t>
            </a:r>
            <a:r>
              <a:rPr lang="en-US" altLang="en-US" i="1" smtClean="0">
                <a:latin typeface="Symbol" panose="05050102010706020507" pitchFamily="18" charset="2"/>
              </a:rPr>
              <a:t>p</a:t>
            </a:r>
            <a:r>
              <a:rPr lang="en-US" altLang="en-US" baseline="30000" smtClean="0"/>
              <a:t>2</a:t>
            </a:r>
            <a:r>
              <a:rPr lang="en-US" altLang="en-US" smtClean="0"/>
              <a:t>/</a:t>
            </a:r>
            <a:r>
              <a:rPr lang="en-US" altLang="en-US" i="1" smtClean="0"/>
              <a:t>Gm</a:t>
            </a:r>
            <a:r>
              <a:rPr lang="en-US" altLang="en-US" smtClean="0"/>
              <a:t>, </a:t>
            </a:r>
            <a:r>
              <a:rPr lang="en-US" altLang="en-US" smtClean="0">
                <a:solidFill>
                  <a:schemeClr val="bg1"/>
                </a:solidFill>
              </a:rPr>
              <a:t>where </a:t>
            </a:r>
            <a:r>
              <a:rPr lang="en-US" altLang="en-US" i="1" smtClean="0"/>
              <a:t>m</a:t>
            </a:r>
            <a:r>
              <a:rPr lang="en-US" altLang="en-US" smtClean="0"/>
              <a:t> </a:t>
            </a:r>
            <a:r>
              <a:rPr lang="en-US" altLang="en-US" smtClean="0">
                <a:solidFill>
                  <a:schemeClr val="bg1"/>
                </a:solidFill>
              </a:rPr>
              <a:t>is the mass of the object being orbited.</a:t>
            </a:r>
          </a:p>
          <a:p>
            <a:pPr>
              <a:buFontTx/>
              <a:buNone/>
            </a:pPr>
            <a:endParaRPr lang="en-US" altLang="en-US" smtClean="0"/>
          </a:p>
          <a:p>
            <a:r>
              <a:rPr lang="en-US" altLang="en-US" smtClean="0">
                <a:solidFill>
                  <a:schemeClr val="bg1"/>
                </a:solidFill>
              </a:rPr>
              <a:t>So, Kepler’s third law can also be stated as follows:</a:t>
            </a:r>
          </a:p>
          <a:p>
            <a:pPr>
              <a:buFontTx/>
              <a:buNone/>
            </a:pPr>
            <a:endParaRPr lang="en-US" altLang="en-US" smtClean="0">
              <a:solidFill>
                <a:schemeClr val="bg1"/>
              </a:solidFill>
            </a:endParaRPr>
          </a:p>
          <a:p>
            <a:pPr>
              <a:buFontTx/>
              <a:buNone/>
            </a:pPr>
            <a:endParaRPr lang="en-US" altLang="en-US" smtClean="0"/>
          </a:p>
          <a:p>
            <a:pPr>
              <a:buFontTx/>
              <a:buNone/>
            </a:pPr>
            <a:endParaRPr lang="en-US" altLang="en-US" smtClean="0"/>
          </a:p>
        </p:txBody>
      </p:sp>
      <p:sp>
        <p:nvSpPr>
          <p:cNvPr id="45062" name="Rectangle 8"/>
          <p:cNvSpPr>
            <a:spLocks noChangeArrowheads="1"/>
          </p:cNvSpPr>
          <p:nvPr/>
        </p:nvSpPr>
        <p:spPr bwMode="auto">
          <a:xfrm>
            <a:off x="711200" y="3581400"/>
            <a:ext cx="31750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pPr>
              <a:spcBef>
                <a:spcPct val="20000"/>
              </a:spcBef>
              <a:buSzPct val="100000"/>
            </a:pPr>
            <a:endParaRPr lang="en-US" altLang="en-US" sz="2400" i="1" baseline="0" smtClean="0">
              <a:solidFill>
                <a:srgbClr val="FFFFFF"/>
              </a:solidFill>
            </a:endParaRPr>
          </a:p>
        </p:txBody>
      </p:sp>
      <p:graphicFrame>
        <p:nvGraphicFramePr>
          <p:cNvPr id="1039370" name="Object 10"/>
          <p:cNvGraphicFramePr>
            <a:graphicFrameLocks noChangeAspect="1"/>
          </p:cNvGraphicFramePr>
          <p:nvPr/>
        </p:nvGraphicFramePr>
        <p:xfrm>
          <a:off x="3230563" y="4605338"/>
          <a:ext cx="2155825" cy="1154112"/>
        </p:xfrm>
        <a:graphic>
          <a:graphicData uri="http://schemas.openxmlformats.org/presentationml/2006/ole">
            <mc:AlternateContent xmlns:mc="http://schemas.openxmlformats.org/markup-compatibility/2006">
              <mc:Choice xmlns:v="urn:schemas-microsoft-com:vml" Requires="v">
                <p:oleObj spid="_x0000_s48139" name="Equation" r:id="rId5" imgW="901309" imgH="482391" progId="Equation.DSMT4">
                  <p:embed/>
                </p:oleObj>
              </mc:Choice>
              <mc:Fallback>
                <p:oleObj name="Equation" r:id="rId5" imgW="901309" imgH="48239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0563" y="4605338"/>
                        <a:ext cx="2155825" cy="115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4" name="Text Box 11"/>
          <p:cNvSpPr txBox="1">
            <a:spLocks noChangeArrowheads="1"/>
          </p:cNvSpPr>
          <p:nvPr/>
        </p:nvSpPr>
        <p:spPr bwMode="auto">
          <a:xfrm>
            <a:off x="3505200" y="26988"/>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r>
              <a:rPr lang="en-US" altLang="en-US" sz="2000" b="1" baseline="0" smtClean="0">
                <a:solidFill>
                  <a:srgbClr val="FFCC00"/>
                </a:solidFill>
              </a:rPr>
              <a:t>Section 3 </a:t>
            </a:r>
            <a:r>
              <a:rPr lang="en-US" altLang="en-US" sz="2000" b="1" baseline="0" smtClean="0">
                <a:solidFill>
                  <a:srgbClr val="FFFFFF"/>
                </a:solidFill>
              </a:rPr>
              <a:t> Motion in Space</a:t>
            </a:r>
            <a:endParaRPr lang="en-US" altLang="en-US" sz="2000" b="1" baseline="0" smtClean="0">
              <a:solidFill>
                <a:srgbClr val="FFCC00"/>
              </a:solidFill>
            </a:endParaRPr>
          </a:p>
        </p:txBody>
      </p:sp>
    </p:spTree>
    <p:extLst>
      <p:ext uri="{BB962C8B-B14F-4D97-AF65-F5344CB8AC3E}">
        <p14:creationId xmlns:p14="http://schemas.microsoft.com/office/powerpoint/2010/main" val="1846625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9365">
                                            <p:txEl>
                                              <p:pRg st="0" end="0"/>
                                            </p:txEl>
                                          </p:spTgt>
                                        </p:tgtEl>
                                        <p:attrNameLst>
                                          <p:attrName>style.visibility</p:attrName>
                                        </p:attrNameLst>
                                      </p:cBhvr>
                                      <p:to>
                                        <p:strVal val="visible"/>
                                      </p:to>
                                    </p:set>
                                    <p:animEffect transition="in" filter="wipe(left)">
                                      <p:cBhvr>
                                        <p:cTn id="7" dur="500"/>
                                        <p:tgtEl>
                                          <p:spTgt spid="10393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9365">
                                            <p:txEl>
                                              <p:pRg st="2" end="2"/>
                                            </p:txEl>
                                          </p:spTgt>
                                        </p:tgtEl>
                                        <p:attrNameLst>
                                          <p:attrName>style.visibility</p:attrName>
                                        </p:attrNameLst>
                                      </p:cBhvr>
                                      <p:to>
                                        <p:strVal val="visible"/>
                                      </p:to>
                                    </p:set>
                                    <p:animEffect transition="in" filter="wipe(left)">
                                      <p:cBhvr>
                                        <p:cTn id="12" dur="500"/>
                                        <p:tgtEl>
                                          <p:spTgt spid="103936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39365">
                                            <p:txEl>
                                              <p:pRg st="4" end="4"/>
                                            </p:txEl>
                                          </p:spTgt>
                                        </p:tgtEl>
                                        <p:attrNameLst>
                                          <p:attrName>style.visibility</p:attrName>
                                        </p:attrNameLst>
                                      </p:cBhvr>
                                      <p:to>
                                        <p:strVal val="visible"/>
                                      </p:to>
                                    </p:set>
                                    <p:animEffect transition="in" filter="wipe(left)">
                                      <p:cBhvr>
                                        <p:cTn id="17" dur="500"/>
                                        <p:tgtEl>
                                          <p:spTgt spid="1039365">
                                            <p:txEl>
                                              <p:pRg st="4" end="4"/>
                                            </p:txEl>
                                          </p:spTgt>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1039370"/>
                                        </p:tgtEl>
                                        <p:attrNameLst>
                                          <p:attrName>style.visibility</p:attrName>
                                        </p:attrNameLst>
                                      </p:cBhvr>
                                      <p:to>
                                        <p:strVal val="visible"/>
                                      </p:to>
                                    </p:set>
                                    <p:animEffect transition="in" filter="wipe(left)">
                                      <p:cBhvr>
                                        <p:cTn id="21" dur="500"/>
                                        <p:tgtEl>
                                          <p:spTgt spid="1039370"/>
                                        </p:tgtEl>
                                      </p:cBhvr>
                                    </p:animEffect>
                                  </p:childTnLst>
                                </p:cTn>
                              </p:par>
                            </p:childTnLst>
                          </p:cTn>
                        </p:par>
                        <p:par>
                          <p:cTn id="22" fill="hold" nodeType="afterGroup">
                            <p:stCondLst>
                              <p:cond delay="1000"/>
                            </p:stCondLst>
                            <p:childTnLst>
                              <p:par>
                                <p:cTn id="23" presetID="1" presetClass="entr" presetSubtype="0" fill="hold" nodeType="afterEffect">
                                  <p:stCondLst>
                                    <p:cond delay="0"/>
                                  </p:stCondLst>
                                  <p:childTnLst>
                                    <p:set>
                                      <p:cBhvr>
                                        <p:cTn id="24" dur="1" fill="hold">
                                          <p:stCondLst>
                                            <p:cond delay="499"/>
                                          </p:stCondLst>
                                        </p:cTn>
                                        <p:tgtEl>
                                          <p:spTgt spid="1039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6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43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ChangeArrowheads="1"/>
          </p:cNvSpPr>
          <p:nvPr/>
        </p:nvSpPr>
        <p:spPr bwMode="auto">
          <a:xfrm>
            <a:off x="1119188" y="152400"/>
            <a:ext cx="18684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pPr algn="ctr"/>
            <a:r>
              <a:rPr lang="en-US" altLang="en-US" sz="2800" b="1" baseline="0" smtClean="0">
                <a:solidFill>
                  <a:srgbClr val="FFFFFF"/>
                </a:solidFill>
              </a:rPr>
              <a:t>Chapter</a:t>
            </a:r>
            <a:r>
              <a:rPr lang="en-US" altLang="en-US" sz="3200" b="1" baseline="0" smtClean="0">
                <a:solidFill>
                  <a:srgbClr val="FFFFFF"/>
                </a:solidFill>
              </a:rPr>
              <a:t> 7</a:t>
            </a:r>
            <a:endParaRPr lang="en-US" altLang="en-US" sz="2800" b="1" baseline="0" smtClean="0">
              <a:solidFill>
                <a:srgbClr val="FFFFFF"/>
              </a:solidFill>
            </a:endParaRPr>
          </a:p>
        </p:txBody>
      </p:sp>
      <p:sp>
        <p:nvSpPr>
          <p:cNvPr id="46084" name="Rectangle 4"/>
          <p:cNvSpPr>
            <a:spLocks noGrp="1" noChangeArrowheads="1"/>
          </p:cNvSpPr>
          <p:nvPr>
            <p:ph type="title"/>
          </p:nvPr>
        </p:nvSpPr>
        <p:spPr>
          <a:noFill/>
        </p:spPr>
        <p:txBody>
          <a:bodyPr/>
          <a:lstStyle/>
          <a:p>
            <a:r>
              <a:rPr lang="en-US" altLang="en-US" smtClean="0"/>
              <a:t>Kepler’s Laws, </a:t>
            </a:r>
            <a:r>
              <a:rPr lang="en-US" altLang="en-US" b="0" i="1" smtClean="0"/>
              <a:t>continued</a:t>
            </a:r>
            <a:endParaRPr lang="en-US" altLang="en-US" b="0" smtClean="0"/>
          </a:p>
        </p:txBody>
      </p:sp>
      <p:sp>
        <p:nvSpPr>
          <p:cNvPr id="1043461" name="Rectangle 5"/>
          <p:cNvSpPr>
            <a:spLocks noGrp="1" noChangeArrowheads="1"/>
          </p:cNvSpPr>
          <p:nvPr>
            <p:ph type="body" idx="1"/>
          </p:nvPr>
        </p:nvSpPr>
        <p:spPr>
          <a:xfrm>
            <a:off x="711200" y="1828800"/>
            <a:ext cx="7975600" cy="1752600"/>
          </a:xfrm>
          <a:noFill/>
        </p:spPr>
        <p:txBody>
          <a:bodyPr/>
          <a:lstStyle/>
          <a:p>
            <a:r>
              <a:rPr lang="en-US" altLang="en-US" b="1" smtClean="0"/>
              <a:t>Kepler’s third law </a:t>
            </a:r>
            <a:r>
              <a:rPr lang="en-US" altLang="en-US" smtClean="0">
                <a:solidFill>
                  <a:schemeClr val="bg1"/>
                </a:solidFill>
              </a:rPr>
              <a:t>leads to an equation for the </a:t>
            </a:r>
            <a:r>
              <a:rPr lang="en-US" altLang="en-US" b="1" smtClean="0"/>
              <a:t>period </a:t>
            </a:r>
            <a:r>
              <a:rPr lang="en-US" altLang="en-US" smtClean="0">
                <a:solidFill>
                  <a:schemeClr val="bg1"/>
                </a:solidFill>
              </a:rPr>
              <a:t>of an object in a circular orbit. The</a:t>
            </a:r>
            <a:r>
              <a:rPr lang="en-US" altLang="en-US" smtClean="0"/>
              <a:t> </a:t>
            </a:r>
            <a:r>
              <a:rPr lang="en-US" altLang="en-US" b="1" smtClean="0"/>
              <a:t>speed</a:t>
            </a:r>
            <a:r>
              <a:rPr lang="en-US" altLang="en-US" smtClean="0"/>
              <a:t> </a:t>
            </a:r>
            <a:r>
              <a:rPr lang="en-US" altLang="en-US" smtClean="0">
                <a:solidFill>
                  <a:schemeClr val="bg1"/>
                </a:solidFill>
              </a:rPr>
              <a:t>of an object in a circular orbit depends on the same factors:</a:t>
            </a:r>
          </a:p>
        </p:txBody>
      </p:sp>
      <p:sp>
        <p:nvSpPr>
          <p:cNvPr id="46086" name="Rectangle 7"/>
          <p:cNvSpPr>
            <a:spLocks noChangeArrowheads="1"/>
          </p:cNvSpPr>
          <p:nvPr/>
        </p:nvSpPr>
        <p:spPr bwMode="auto">
          <a:xfrm>
            <a:off x="711200" y="3581400"/>
            <a:ext cx="31750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pPr>
              <a:spcBef>
                <a:spcPct val="20000"/>
              </a:spcBef>
              <a:buSzPct val="100000"/>
            </a:pPr>
            <a:endParaRPr lang="en-US" altLang="en-US" sz="2400" i="1" baseline="0" smtClean="0">
              <a:solidFill>
                <a:srgbClr val="FFFFFF"/>
              </a:solidFill>
            </a:endParaRPr>
          </a:p>
        </p:txBody>
      </p:sp>
      <p:graphicFrame>
        <p:nvGraphicFramePr>
          <p:cNvPr id="1043465" name="Object 9"/>
          <p:cNvGraphicFramePr>
            <a:graphicFrameLocks noChangeAspect="1"/>
          </p:cNvGraphicFramePr>
          <p:nvPr/>
        </p:nvGraphicFramePr>
        <p:xfrm>
          <a:off x="2057400" y="3087688"/>
          <a:ext cx="5045075" cy="985837"/>
        </p:xfrm>
        <a:graphic>
          <a:graphicData uri="http://schemas.openxmlformats.org/presentationml/2006/ole">
            <mc:AlternateContent xmlns:mc="http://schemas.openxmlformats.org/markup-compatibility/2006">
              <mc:Choice xmlns:v="urn:schemas-microsoft-com:vml" Requires="v">
                <p:oleObj spid="_x0000_s49163" name="Equation" r:id="rId5" imgW="2400300" imgH="469900" progId="Equation.DSMT4">
                  <p:embed/>
                </p:oleObj>
              </mc:Choice>
              <mc:Fallback>
                <p:oleObj name="Equation" r:id="rId5" imgW="2400300" imgH="4699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087688"/>
                        <a:ext cx="5045075"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3466" name="Rectangle 10"/>
          <p:cNvSpPr>
            <a:spLocks noChangeArrowheads="1"/>
          </p:cNvSpPr>
          <p:nvPr/>
        </p:nvSpPr>
        <p:spPr bwMode="auto">
          <a:xfrm>
            <a:off x="863600" y="4200525"/>
            <a:ext cx="7975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pPr>
              <a:spcBef>
                <a:spcPct val="20000"/>
              </a:spcBef>
              <a:buSzPct val="100000"/>
              <a:buFontTx/>
              <a:buChar char="•"/>
            </a:pPr>
            <a:r>
              <a:rPr lang="en-US" altLang="en-US" sz="2400" baseline="0" smtClean="0">
                <a:solidFill>
                  <a:srgbClr val="FFFFFF"/>
                </a:solidFill>
              </a:rPr>
              <a:t>Note that</a:t>
            </a:r>
            <a:r>
              <a:rPr lang="en-US" altLang="en-US" sz="2400" baseline="0" smtClean="0">
                <a:solidFill>
                  <a:srgbClr val="FFCC00"/>
                </a:solidFill>
              </a:rPr>
              <a:t> </a:t>
            </a:r>
            <a:r>
              <a:rPr lang="en-US" altLang="en-US" sz="2400" i="1" baseline="0" smtClean="0">
                <a:solidFill>
                  <a:srgbClr val="FFCC00"/>
                </a:solidFill>
              </a:rPr>
              <a:t>m</a:t>
            </a:r>
            <a:r>
              <a:rPr lang="en-US" altLang="en-US" sz="2400" baseline="0" smtClean="0">
                <a:solidFill>
                  <a:srgbClr val="FFCC00"/>
                </a:solidFill>
              </a:rPr>
              <a:t> </a:t>
            </a:r>
            <a:r>
              <a:rPr lang="en-US" altLang="en-US" sz="2400" baseline="0" smtClean="0">
                <a:solidFill>
                  <a:srgbClr val="FFFFFF"/>
                </a:solidFill>
              </a:rPr>
              <a:t>is the mass of the central object that is being orbited. </a:t>
            </a:r>
            <a:r>
              <a:rPr lang="en-US" altLang="en-US" sz="2400" i="1" baseline="0" smtClean="0">
                <a:solidFill>
                  <a:srgbClr val="FFFFFF"/>
                </a:solidFill>
              </a:rPr>
              <a:t>The mass of the planet or satellite that is in orbit does not affect its speed or period. </a:t>
            </a:r>
          </a:p>
          <a:p>
            <a:pPr>
              <a:spcBef>
                <a:spcPct val="20000"/>
              </a:spcBef>
              <a:buSzPct val="100000"/>
              <a:buFontTx/>
              <a:buChar char="•"/>
            </a:pPr>
            <a:r>
              <a:rPr lang="en-US" altLang="en-US" sz="2400" baseline="0" smtClean="0">
                <a:solidFill>
                  <a:srgbClr val="FFFFFF"/>
                </a:solidFill>
              </a:rPr>
              <a:t>The mean radius</a:t>
            </a:r>
            <a:r>
              <a:rPr lang="en-US" altLang="en-US" sz="2400" baseline="0" smtClean="0">
                <a:solidFill>
                  <a:srgbClr val="FFCC00"/>
                </a:solidFill>
              </a:rPr>
              <a:t> (</a:t>
            </a:r>
            <a:r>
              <a:rPr lang="en-US" altLang="en-US" sz="2400" i="1" baseline="0" smtClean="0">
                <a:solidFill>
                  <a:srgbClr val="FFCC00"/>
                </a:solidFill>
              </a:rPr>
              <a:t>r</a:t>
            </a:r>
            <a:r>
              <a:rPr lang="en-US" altLang="en-US" sz="2400" baseline="0" smtClean="0">
                <a:solidFill>
                  <a:srgbClr val="FFCC00"/>
                </a:solidFill>
              </a:rPr>
              <a:t>) </a:t>
            </a:r>
            <a:r>
              <a:rPr lang="en-US" altLang="en-US" sz="2400" baseline="0" smtClean="0">
                <a:solidFill>
                  <a:srgbClr val="FFFFFF"/>
                </a:solidFill>
              </a:rPr>
              <a:t>is the distance between the centers of the two bodies. </a:t>
            </a:r>
          </a:p>
        </p:txBody>
      </p:sp>
      <p:sp>
        <p:nvSpPr>
          <p:cNvPr id="46089" name="Text Box 11"/>
          <p:cNvSpPr txBox="1">
            <a:spLocks noChangeArrowheads="1"/>
          </p:cNvSpPr>
          <p:nvPr/>
        </p:nvSpPr>
        <p:spPr bwMode="auto">
          <a:xfrm>
            <a:off x="3505200" y="26988"/>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aseline="-25000">
                <a:solidFill>
                  <a:schemeClr val="tx1"/>
                </a:solidFill>
                <a:latin typeface="Arial" panose="020B0604020202020204" pitchFamily="34" charset="0"/>
              </a:defRPr>
            </a:lvl1pPr>
            <a:lvl2pPr marL="742950" indent="-285750">
              <a:defRPr sz="4000" baseline="-25000">
                <a:solidFill>
                  <a:schemeClr val="tx1"/>
                </a:solidFill>
                <a:latin typeface="Arial" panose="020B0604020202020204" pitchFamily="34" charset="0"/>
              </a:defRPr>
            </a:lvl2pPr>
            <a:lvl3pPr marL="1143000" indent="-228600">
              <a:defRPr sz="4000" baseline="-25000">
                <a:solidFill>
                  <a:schemeClr val="tx1"/>
                </a:solidFill>
                <a:latin typeface="Arial" panose="020B0604020202020204" pitchFamily="34" charset="0"/>
              </a:defRPr>
            </a:lvl3pPr>
            <a:lvl4pPr marL="1600200" indent="-228600">
              <a:defRPr sz="4000" baseline="-25000">
                <a:solidFill>
                  <a:schemeClr val="tx1"/>
                </a:solidFill>
                <a:latin typeface="Arial" panose="020B0604020202020204" pitchFamily="34" charset="0"/>
              </a:defRPr>
            </a:lvl4pPr>
            <a:lvl5pPr marL="2057400" indent="-228600">
              <a:defRPr sz="40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40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40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40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4000" baseline="-25000">
                <a:solidFill>
                  <a:schemeClr val="tx1"/>
                </a:solidFill>
                <a:latin typeface="Arial" panose="020B0604020202020204" pitchFamily="34" charset="0"/>
              </a:defRPr>
            </a:lvl9pPr>
          </a:lstStyle>
          <a:p>
            <a:r>
              <a:rPr lang="en-US" altLang="en-US" sz="2000" b="1" baseline="0" smtClean="0">
                <a:solidFill>
                  <a:srgbClr val="FFCC00"/>
                </a:solidFill>
              </a:rPr>
              <a:t>Section 3 </a:t>
            </a:r>
            <a:r>
              <a:rPr lang="en-US" altLang="en-US" sz="2000" b="1" baseline="0" smtClean="0">
                <a:solidFill>
                  <a:srgbClr val="FFFFFF"/>
                </a:solidFill>
              </a:rPr>
              <a:t> Motion in Space</a:t>
            </a:r>
            <a:endParaRPr lang="en-US" altLang="en-US" sz="2000" b="1" baseline="0" smtClean="0">
              <a:solidFill>
                <a:srgbClr val="FFCC00"/>
              </a:solidFill>
            </a:endParaRPr>
          </a:p>
        </p:txBody>
      </p:sp>
    </p:spTree>
    <p:extLst>
      <p:ext uri="{BB962C8B-B14F-4D97-AF65-F5344CB8AC3E}">
        <p14:creationId xmlns:p14="http://schemas.microsoft.com/office/powerpoint/2010/main" val="39086379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3461">
                                            <p:txEl>
                                              <p:pRg st="0" end="0"/>
                                            </p:txEl>
                                          </p:spTgt>
                                        </p:tgtEl>
                                        <p:attrNameLst>
                                          <p:attrName>style.visibility</p:attrName>
                                        </p:attrNameLst>
                                      </p:cBhvr>
                                      <p:to>
                                        <p:strVal val="visible"/>
                                      </p:to>
                                    </p:set>
                                    <p:animEffect transition="in" filter="wipe(left)">
                                      <p:cBhvr>
                                        <p:cTn id="7" dur="500"/>
                                        <p:tgtEl>
                                          <p:spTgt spid="1043461">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43465"/>
                                        </p:tgtEl>
                                        <p:attrNameLst>
                                          <p:attrName>style.visibility</p:attrName>
                                        </p:attrNameLst>
                                      </p:cBhvr>
                                      <p:to>
                                        <p:strVal val="visible"/>
                                      </p:to>
                                    </p:set>
                                    <p:animEffect transition="in" filter="wipe(left)">
                                      <p:cBhvr>
                                        <p:cTn id="11" dur="500"/>
                                        <p:tgtEl>
                                          <p:spTgt spid="10434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43466">
                                            <p:txEl>
                                              <p:pRg st="0" end="0"/>
                                            </p:txEl>
                                          </p:spTgt>
                                        </p:tgtEl>
                                        <p:attrNameLst>
                                          <p:attrName>style.visibility</p:attrName>
                                        </p:attrNameLst>
                                      </p:cBhvr>
                                      <p:to>
                                        <p:strVal val="visible"/>
                                      </p:to>
                                    </p:set>
                                    <p:animEffect transition="in" filter="wipe(left)">
                                      <p:cBhvr>
                                        <p:cTn id="16" dur="500"/>
                                        <p:tgtEl>
                                          <p:spTgt spid="104346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43466">
                                            <p:txEl>
                                              <p:pRg st="1" end="1"/>
                                            </p:txEl>
                                          </p:spTgt>
                                        </p:tgtEl>
                                        <p:attrNameLst>
                                          <p:attrName>style.visibility</p:attrName>
                                        </p:attrNameLst>
                                      </p:cBhvr>
                                      <p:to>
                                        <p:strVal val="visible"/>
                                      </p:to>
                                    </p:set>
                                    <p:animEffect transition="in" filter="wipe(left)">
                                      <p:cBhvr>
                                        <p:cTn id="21" dur="500"/>
                                        <p:tgtEl>
                                          <p:spTgt spid="1043466">
                                            <p:txEl>
                                              <p:pRg st="1" end="1"/>
                                            </p:txEl>
                                          </p:spTgt>
                                        </p:tgtEl>
                                      </p:cBhvr>
                                    </p:animEffect>
                                  </p:childTnLst>
                                </p:cTn>
                              </p:par>
                            </p:childTnLst>
                          </p:cTn>
                        </p:par>
                        <p:par>
                          <p:cTn id="22" fill="hold" nodeType="afterGroup">
                            <p:stCondLst>
                              <p:cond delay="500"/>
                            </p:stCondLst>
                            <p:childTnLst>
                              <p:par>
                                <p:cTn id="23" presetID="1" presetClass="entr" presetSubtype="0" fill="hold" nodeType="afterEffect">
                                  <p:stCondLst>
                                    <p:cond delay="0"/>
                                  </p:stCondLst>
                                  <p:childTnLst>
                                    <p:set>
                                      <p:cBhvr>
                                        <p:cTn id="24" dur="1" fill="hold">
                                          <p:stCondLst>
                                            <p:cond delay="499"/>
                                          </p:stCondLst>
                                        </p:cTn>
                                        <p:tgtEl>
                                          <p:spTgt spid="1043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461" grpId="0" build="p" autoUpdateAnimBg="0"/>
      <p:bldP spid="104346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Rigid Body</a:t>
            </a:r>
          </a:p>
        </p:txBody>
      </p:sp>
      <p:sp>
        <p:nvSpPr>
          <p:cNvPr id="7171" name="Rectangle 3"/>
          <p:cNvSpPr>
            <a:spLocks noGrp="1" noChangeArrowheads="1"/>
          </p:cNvSpPr>
          <p:nvPr>
            <p:ph type="body" idx="1"/>
          </p:nvPr>
        </p:nvSpPr>
        <p:spPr/>
        <p:txBody>
          <a:bodyPr/>
          <a:lstStyle/>
          <a:p>
            <a:pPr eaLnBrk="1" hangingPunct="1">
              <a:lnSpc>
                <a:spcPct val="90000"/>
              </a:lnSpc>
            </a:pPr>
            <a:r>
              <a:rPr lang="en-US" altLang="en-US" sz="2800" smtClean="0"/>
              <a:t>Every point on the object undergoes circular motion about the point O</a:t>
            </a:r>
          </a:p>
          <a:p>
            <a:pPr eaLnBrk="1" hangingPunct="1">
              <a:lnSpc>
                <a:spcPct val="90000"/>
              </a:lnSpc>
            </a:pPr>
            <a:r>
              <a:rPr lang="en-US" altLang="en-US" sz="2800" smtClean="0"/>
              <a:t>All parts of the object of the body rotate through the same angle during the same time</a:t>
            </a:r>
          </a:p>
          <a:p>
            <a:pPr eaLnBrk="1" hangingPunct="1">
              <a:lnSpc>
                <a:spcPct val="90000"/>
              </a:lnSpc>
            </a:pPr>
            <a:r>
              <a:rPr lang="en-US" altLang="en-US" sz="2800" smtClean="0"/>
              <a:t>The object is considered to be a </a:t>
            </a:r>
            <a:r>
              <a:rPr lang="en-US" altLang="en-US" sz="2800" b="1" smtClean="0"/>
              <a:t>rigid body</a:t>
            </a:r>
            <a:endParaRPr lang="en-US" altLang="en-US" sz="2800" b="1" i="1" smtClean="0"/>
          </a:p>
          <a:p>
            <a:pPr lvl="1" eaLnBrk="1" hangingPunct="1">
              <a:lnSpc>
                <a:spcPct val="90000"/>
              </a:lnSpc>
            </a:pPr>
            <a:r>
              <a:rPr lang="en-US" altLang="en-US" sz="2400" smtClean="0"/>
              <a:t>This means that each part of the body is fixed in position relative to all other parts of the body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Angular Displacement, cont.</a:t>
            </a:r>
          </a:p>
        </p:txBody>
      </p:sp>
      <p:sp>
        <p:nvSpPr>
          <p:cNvPr id="8195" name="Rectangle 3"/>
          <p:cNvSpPr>
            <a:spLocks noGrp="1" noChangeArrowheads="1"/>
          </p:cNvSpPr>
          <p:nvPr>
            <p:ph type="body" idx="1"/>
          </p:nvPr>
        </p:nvSpPr>
        <p:spPr/>
        <p:txBody>
          <a:bodyPr/>
          <a:lstStyle/>
          <a:p>
            <a:pPr eaLnBrk="1" hangingPunct="1"/>
            <a:r>
              <a:rPr lang="en-US" altLang="en-US" sz="2800" smtClean="0"/>
              <a:t>The </a:t>
            </a:r>
            <a:r>
              <a:rPr lang="en-US" altLang="en-US" sz="2800" i="1" smtClean="0"/>
              <a:t>angular displacement</a:t>
            </a:r>
            <a:r>
              <a:rPr lang="en-US" altLang="en-US" sz="2800" smtClean="0"/>
              <a:t> is defined as the angle the object rotates through during some time interval</a:t>
            </a:r>
          </a:p>
          <a:p>
            <a:pPr eaLnBrk="1" hangingPunct="1"/>
            <a:r>
              <a:rPr lang="en-US" altLang="en-US" sz="2800" smtClean="0"/>
              <a:t> </a:t>
            </a:r>
          </a:p>
          <a:p>
            <a:pPr eaLnBrk="1" hangingPunct="1"/>
            <a:r>
              <a:rPr lang="en-US" altLang="en-US" sz="2800" smtClean="0"/>
              <a:t>The unit of angular displacement is the radian</a:t>
            </a:r>
          </a:p>
          <a:p>
            <a:pPr eaLnBrk="1" hangingPunct="1"/>
            <a:r>
              <a:rPr lang="en-US" altLang="en-US" sz="2800" smtClean="0"/>
              <a:t>Each point on the object undergoes the same angular displacement</a:t>
            </a:r>
          </a:p>
        </p:txBody>
      </p:sp>
      <p:graphicFrame>
        <p:nvGraphicFramePr>
          <p:cNvPr id="8196" name="Object 4"/>
          <p:cNvGraphicFramePr>
            <a:graphicFrameLocks noChangeAspect="1"/>
          </p:cNvGraphicFramePr>
          <p:nvPr/>
        </p:nvGraphicFramePr>
        <p:xfrm>
          <a:off x="1600200" y="3352800"/>
          <a:ext cx="2362200" cy="635000"/>
        </p:xfrm>
        <a:graphic>
          <a:graphicData uri="http://schemas.openxmlformats.org/presentationml/2006/ole">
            <mc:AlternateContent xmlns:mc="http://schemas.openxmlformats.org/markup-compatibility/2006">
              <mc:Choice xmlns:v="urn:schemas-microsoft-com:vml" Requires="v">
                <p:oleObj spid="_x0000_s8208" name="Equation" r:id="rId3" imgW="850900" imgH="228600" progId="Equation.DSMT4">
                  <p:embed/>
                </p:oleObj>
              </mc:Choice>
              <mc:Fallback>
                <p:oleObj name="Equation" r:id="rId3" imgW="850900" imgH="22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352800"/>
                        <a:ext cx="23622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Average Angular Speed</a:t>
            </a:r>
          </a:p>
        </p:txBody>
      </p:sp>
      <p:sp>
        <p:nvSpPr>
          <p:cNvPr id="9219" name="Rectangle 3"/>
          <p:cNvSpPr>
            <a:spLocks noGrp="1" noChangeArrowheads="1"/>
          </p:cNvSpPr>
          <p:nvPr>
            <p:ph type="body" sz="half" idx="1"/>
          </p:nvPr>
        </p:nvSpPr>
        <p:spPr/>
        <p:txBody>
          <a:bodyPr/>
          <a:lstStyle/>
          <a:p>
            <a:pPr eaLnBrk="1" hangingPunct="1"/>
            <a:r>
              <a:rPr lang="en-US" altLang="en-US" sz="2800" smtClean="0"/>
              <a:t>The average angular speed, ω, of a rotating rigid object is the ratio of the angular displacement to the time interval</a:t>
            </a:r>
          </a:p>
          <a:p>
            <a:pPr eaLnBrk="1" hangingPunct="1"/>
            <a:endParaRPr lang="en-US" altLang="en-US" sz="2800" smtClean="0"/>
          </a:p>
        </p:txBody>
      </p:sp>
      <p:graphicFrame>
        <p:nvGraphicFramePr>
          <p:cNvPr id="9220" name="Object 5"/>
          <p:cNvGraphicFramePr>
            <a:graphicFrameLocks noGrp="1" noChangeAspect="1"/>
          </p:cNvGraphicFramePr>
          <p:nvPr>
            <p:ph type="clipArt" sz="half" idx="2"/>
          </p:nvPr>
        </p:nvGraphicFramePr>
        <p:xfrm>
          <a:off x="4953000" y="2133600"/>
          <a:ext cx="3627438" cy="4114800"/>
        </p:xfrm>
        <a:graphic>
          <a:graphicData uri="http://schemas.openxmlformats.org/presentationml/2006/ole">
            <mc:AlternateContent xmlns:mc="http://schemas.openxmlformats.org/markup-compatibility/2006">
              <mc:Choice xmlns:v="urn:schemas-microsoft-com:vml" Requires="v">
                <p:oleObj spid="_x0000_s9244" name="Photo Editor Photo" r:id="rId3" imgW="6447619" imgH="7314286" progId="MSPhotoEd.3">
                  <p:embed/>
                </p:oleObj>
              </mc:Choice>
              <mc:Fallback>
                <p:oleObj name="Photo Editor Photo" r:id="rId3" imgW="6447619" imgH="7314286"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133600"/>
                        <a:ext cx="362743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221" name="Object 4"/>
          <p:cNvGraphicFramePr>
            <a:graphicFrameLocks noChangeAspect="1"/>
          </p:cNvGraphicFramePr>
          <p:nvPr/>
        </p:nvGraphicFramePr>
        <p:xfrm>
          <a:off x="1447800" y="5029200"/>
          <a:ext cx="3352800" cy="1117600"/>
        </p:xfrm>
        <a:graphic>
          <a:graphicData uri="http://schemas.openxmlformats.org/presentationml/2006/ole">
            <mc:AlternateContent xmlns:mc="http://schemas.openxmlformats.org/markup-compatibility/2006">
              <mc:Choice xmlns:v="urn:schemas-microsoft-com:vml" Requires="v">
                <p:oleObj spid="_x0000_s9245" name="Equation" r:id="rId5" imgW="1324060" imgH="438102" progId="Equation.DSMT4">
                  <p:embed/>
                </p:oleObj>
              </mc:Choice>
              <mc:Fallback>
                <p:oleObj name="Equation" r:id="rId5" imgW="1324060" imgH="438102"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029200"/>
                        <a:ext cx="3352800"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Angular Speed, cont.</a:t>
            </a:r>
          </a:p>
        </p:txBody>
      </p:sp>
      <p:sp>
        <p:nvSpPr>
          <p:cNvPr id="10243" name="Rectangle 3"/>
          <p:cNvSpPr>
            <a:spLocks noGrp="1" noChangeArrowheads="1"/>
          </p:cNvSpPr>
          <p:nvPr>
            <p:ph type="body" idx="1"/>
          </p:nvPr>
        </p:nvSpPr>
        <p:spPr/>
        <p:txBody>
          <a:bodyPr/>
          <a:lstStyle/>
          <a:p>
            <a:pPr eaLnBrk="1" hangingPunct="1">
              <a:lnSpc>
                <a:spcPct val="90000"/>
              </a:lnSpc>
            </a:pPr>
            <a:r>
              <a:rPr lang="en-US" altLang="en-US" sz="2800" smtClean="0"/>
              <a:t>The </a:t>
            </a:r>
            <a:r>
              <a:rPr lang="en-US" altLang="en-US" sz="2800" i="1" smtClean="0"/>
              <a:t>instantaneous</a:t>
            </a:r>
            <a:r>
              <a:rPr lang="en-US" altLang="en-US" sz="2800" smtClean="0"/>
              <a:t> angular speed is defined as the limit of the average speed as the time interval approaches zero</a:t>
            </a:r>
          </a:p>
          <a:p>
            <a:pPr eaLnBrk="1" hangingPunct="1">
              <a:lnSpc>
                <a:spcPct val="90000"/>
              </a:lnSpc>
            </a:pPr>
            <a:r>
              <a:rPr lang="en-US" altLang="en-US" sz="2800" smtClean="0"/>
              <a:t>Units of angular speed are radians/sec</a:t>
            </a:r>
          </a:p>
          <a:p>
            <a:pPr lvl="1" eaLnBrk="1" hangingPunct="1">
              <a:lnSpc>
                <a:spcPct val="90000"/>
              </a:lnSpc>
            </a:pPr>
            <a:r>
              <a:rPr lang="en-US" altLang="en-US" sz="2400" smtClean="0"/>
              <a:t>rad/s</a:t>
            </a:r>
          </a:p>
          <a:p>
            <a:pPr eaLnBrk="1" hangingPunct="1">
              <a:lnSpc>
                <a:spcPct val="90000"/>
              </a:lnSpc>
            </a:pPr>
            <a:r>
              <a:rPr lang="en-US" altLang="en-US" sz="2800" smtClean="0"/>
              <a:t>Speed will be positive if θ is increasing (counterclockwise)</a:t>
            </a:r>
          </a:p>
          <a:p>
            <a:pPr eaLnBrk="1" hangingPunct="1">
              <a:lnSpc>
                <a:spcPct val="90000"/>
              </a:lnSpc>
            </a:pPr>
            <a:r>
              <a:rPr lang="en-US" altLang="en-US" sz="2800" smtClean="0"/>
              <a:t>Speed will be negative if θ is decreasing (clockwise)</a:t>
            </a:r>
          </a:p>
          <a:p>
            <a:pPr eaLnBrk="1" hangingPunct="1">
              <a:lnSpc>
                <a:spcPct val="90000"/>
              </a:lnSpc>
            </a:pPr>
            <a:endParaRPr lang="en-US" altLang="en-US"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Average Angular Acceleration</a:t>
            </a:r>
          </a:p>
        </p:txBody>
      </p:sp>
      <p:sp>
        <p:nvSpPr>
          <p:cNvPr id="11267" name="Rectangle 3"/>
          <p:cNvSpPr>
            <a:spLocks noGrp="1" noChangeArrowheads="1"/>
          </p:cNvSpPr>
          <p:nvPr>
            <p:ph type="body" idx="1"/>
          </p:nvPr>
        </p:nvSpPr>
        <p:spPr/>
        <p:txBody>
          <a:bodyPr/>
          <a:lstStyle/>
          <a:p>
            <a:pPr eaLnBrk="1" hangingPunct="1"/>
            <a:r>
              <a:rPr lang="en-US" altLang="en-US" smtClean="0"/>
              <a:t>The average angular acceleration    of an object is defined as the ratio of the change in the angular speed to the time it takes for the object to undergo the change:</a:t>
            </a:r>
          </a:p>
          <a:p>
            <a:pPr eaLnBrk="1" hangingPunct="1">
              <a:buFont typeface="Wingdings" panose="05000000000000000000" pitchFamily="2" charset="2"/>
              <a:buNone/>
            </a:pPr>
            <a:endParaRPr lang="en-US" altLang="en-US" smtClean="0"/>
          </a:p>
        </p:txBody>
      </p:sp>
      <p:graphicFrame>
        <p:nvGraphicFramePr>
          <p:cNvPr id="11268" name="Object 4"/>
          <p:cNvGraphicFramePr>
            <a:graphicFrameLocks noChangeAspect="1"/>
          </p:cNvGraphicFramePr>
          <p:nvPr/>
        </p:nvGraphicFramePr>
        <p:xfrm>
          <a:off x="8458200" y="2133600"/>
          <a:ext cx="457200" cy="457200"/>
        </p:xfrm>
        <a:graphic>
          <a:graphicData uri="http://schemas.openxmlformats.org/presentationml/2006/ole">
            <mc:AlternateContent xmlns:mc="http://schemas.openxmlformats.org/markup-compatibility/2006">
              <mc:Choice xmlns:v="urn:schemas-microsoft-com:vml" Requires="v">
                <p:oleObj spid="_x0000_s11292" name="Equation" r:id="rId3" imgW="133351" imgH="133347" progId="Equation.3">
                  <p:embed/>
                </p:oleObj>
              </mc:Choice>
              <mc:Fallback>
                <p:oleObj name="Equation" r:id="rId3" imgW="133351" imgH="13334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21336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1828800" y="4648200"/>
          <a:ext cx="4746625" cy="1524000"/>
        </p:xfrm>
        <a:graphic>
          <a:graphicData uri="http://schemas.openxmlformats.org/presentationml/2006/ole">
            <mc:AlternateContent xmlns:mc="http://schemas.openxmlformats.org/markup-compatibility/2006">
              <mc:Choice xmlns:v="urn:schemas-microsoft-com:vml" Requires="v">
                <p:oleObj spid="_x0000_s11293" name="Equation" r:id="rId5" imgW="1371570" imgH="438102" progId="Equation.DSMT4">
                  <p:embed/>
                </p:oleObj>
              </mc:Choice>
              <mc:Fallback>
                <p:oleObj name="Equation" r:id="rId5" imgW="1371570" imgH="438102"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648200"/>
                        <a:ext cx="4746625"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535</TotalTime>
  <Words>1572</Words>
  <Application>Microsoft Office PowerPoint</Application>
  <PresentationFormat>On-screen Show (4:3)</PresentationFormat>
  <Paragraphs>186</Paragraphs>
  <Slides>44</Slides>
  <Notes>3</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44</vt:i4>
      </vt:variant>
    </vt:vector>
  </HeadingPairs>
  <TitlesOfParts>
    <vt:vector size="56" baseType="lpstr">
      <vt:lpstr>Arial</vt:lpstr>
      <vt:lpstr>Calibri</vt:lpstr>
      <vt:lpstr>Symbol</vt:lpstr>
      <vt:lpstr>Tahoma</vt:lpstr>
      <vt:lpstr>Times</vt:lpstr>
      <vt:lpstr>Verdana</vt:lpstr>
      <vt:lpstr>Wingdings</vt:lpstr>
      <vt:lpstr>Blends</vt:lpstr>
      <vt:lpstr>2_Default Design</vt:lpstr>
      <vt:lpstr>3_Default Design</vt:lpstr>
      <vt:lpstr>Equation</vt:lpstr>
      <vt:lpstr>Photo Editor Photo</vt:lpstr>
      <vt:lpstr>Chapter 7</vt:lpstr>
      <vt:lpstr>The Radian</vt:lpstr>
      <vt:lpstr>More About Radians</vt:lpstr>
      <vt:lpstr>Angular Displacement</vt:lpstr>
      <vt:lpstr>Rigid Body</vt:lpstr>
      <vt:lpstr>Angular Displacement, cont.</vt:lpstr>
      <vt:lpstr>Average Angular Speed</vt:lpstr>
      <vt:lpstr>Angular Speed, cont.</vt:lpstr>
      <vt:lpstr>Average Angular Acceleration</vt:lpstr>
      <vt:lpstr>Angular Acceleration, cont</vt:lpstr>
      <vt:lpstr>Angular Acceleration, final</vt:lpstr>
      <vt:lpstr>Analogies Between Linear and Rotational Motion</vt:lpstr>
      <vt:lpstr>Relationship Between Angular and Linear Quantities</vt:lpstr>
      <vt:lpstr>Centripetal Acceleration</vt:lpstr>
      <vt:lpstr>Centripetal Acceleration, cont.</vt:lpstr>
      <vt:lpstr>Centripetal Acceleration, final</vt:lpstr>
      <vt:lpstr>Centripetal Acceleration and Angular Velocity</vt:lpstr>
      <vt:lpstr>Total Acceleration</vt:lpstr>
      <vt:lpstr>Vector Nature of Angular Quantities</vt:lpstr>
      <vt:lpstr>Velocity Directions, Example</vt:lpstr>
      <vt:lpstr>Acceleration Directions</vt:lpstr>
      <vt:lpstr>Forces Causing Centripetal Acceleration</vt:lpstr>
      <vt:lpstr>Problem Solving Strategy</vt:lpstr>
      <vt:lpstr>Problem Solving Strategy, cont.</vt:lpstr>
      <vt:lpstr>Applications of Forces Causing Centripetal Acceleration</vt:lpstr>
      <vt:lpstr>Level Curves</vt:lpstr>
      <vt:lpstr>Banked Curves</vt:lpstr>
      <vt:lpstr>Vertical Circle</vt:lpstr>
      <vt:lpstr>Forces in Accelerating Reference Frames</vt:lpstr>
      <vt:lpstr>Newton’s Law of Universal Gravitation</vt:lpstr>
      <vt:lpstr>PowerPoint Presentation</vt:lpstr>
      <vt:lpstr>PowerPoint Presentation</vt:lpstr>
      <vt:lpstr>PowerPoint Presentation</vt:lpstr>
      <vt:lpstr>PowerPoint Presentation</vt:lpstr>
      <vt:lpstr>PowerPoint Presentation</vt:lpstr>
      <vt:lpstr>Gravitational Potential  Energy</vt:lpstr>
      <vt:lpstr>Escape Speed</vt:lpstr>
      <vt:lpstr>Kepler’s Laws</vt:lpstr>
      <vt:lpstr>Kepler’s First Law</vt:lpstr>
      <vt:lpstr>Kepler’s Second Law</vt:lpstr>
      <vt:lpstr>Kepler’s Third Law</vt:lpstr>
      <vt:lpstr>Communications Satellite</vt:lpstr>
      <vt:lpstr>Kepler’s Laws, continued</vt:lpstr>
      <vt:lpstr>Kepler’s Laws, continued</vt:lpstr>
    </vt:vector>
  </TitlesOfParts>
  <Company>Next Step Program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Marilyn Akins</dc:creator>
  <cp:lastModifiedBy>Richard Malik</cp:lastModifiedBy>
  <cp:revision>30</cp:revision>
  <dcterms:created xsi:type="dcterms:W3CDTF">2002-07-23T17:35:46Z</dcterms:created>
  <dcterms:modified xsi:type="dcterms:W3CDTF">2016-01-04T15:00:02Z</dcterms:modified>
</cp:coreProperties>
</file>