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92" r:id="rId3"/>
    <p:sldId id="293" r:id="rId4"/>
    <p:sldId id="257" r:id="rId5"/>
    <p:sldId id="258" r:id="rId6"/>
    <p:sldId id="294" r:id="rId7"/>
    <p:sldId id="295" r:id="rId8"/>
    <p:sldId id="296" r:id="rId9"/>
    <p:sldId id="262" r:id="rId10"/>
    <p:sldId id="297" r:id="rId11"/>
    <p:sldId id="298" r:id="rId12"/>
    <p:sldId id="263" r:id="rId13"/>
    <p:sldId id="264" r:id="rId14"/>
    <p:sldId id="265" r:id="rId15"/>
    <p:sldId id="299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5" r:id="rId24"/>
    <p:sldId id="276" r:id="rId25"/>
    <p:sldId id="277" r:id="rId26"/>
    <p:sldId id="306" r:id="rId27"/>
    <p:sldId id="278" r:id="rId28"/>
    <p:sldId id="279" r:id="rId29"/>
    <p:sldId id="300" r:id="rId30"/>
    <p:sldId id="280" r:id="rId31"/>
    <p:sldId id="281" r:id="rId32"/>
    <p:sldId id="282" r:id="rId33"/>
    <p:sldId id="283" r:id="rId34"/>
    <p:sldId id="284" r:id="rId35"/>
    <p:sldId id="285" r:id="rId36"/>
    <p:sldId id="301" r:id="rId37"/>
    <p:sldId id="286" r:id="rId38"/>
    <p:sldId id="287" r:id="rId39"/>
    <p:sldId id="302" r:id="rId40"/>
    <p:sldId id="290" r:id="rId41"/>
    <p:sldId id="291" r:id="rId42"/>
    <p:sldId id="303" r:id="rId43"/>
    <p:sldId id="288" r:id="rId44"/>
    <p:sldId id="289" r:id="rId45"/>
    <p:sldId id="304" r:id="rId46"/>
    <p:sldId id="305" r:id="rId4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0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9.xml"/><Relationship Id="rId2" Type="http://schemas.openxmlformats.org/officeDocument/2006/relationships/slide" Target="slides/slide18.xml"/><Relationship Id="rId1" Type="http://schemas.openxmlformats.org/officeDocument/2006/relationships/slide" Target="slides/slide5.xml"/><Relationship Id="rId6" Type="http://schemas.openxmlformats.org/officeDocument/2006/relationships/slide" Target="slides/slide36.xml"/><Relationship Id="rId5" Type="http://schemas.openxmlformats.org/officeDocument/2006/relationships/slide" Target="slides/slide34.xml"/><Relationship Id="rId4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30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30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26DF49F-5102-4141-BD96-722F7974C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61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1E8D3-54E5-4610-97F5-E3101DC525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73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88C38-E29C-424F-9EC4-AB0862C865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803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61106-EFA7-4BDF-8D8D-B78AE7E3B9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88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A0AEC-847E-496C-A245-B5193C4E08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98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CE5ED-FC46-4F78-8378-59B92EFE8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875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56D0D-52B4-4975-AD1D-0771F01E29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33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7A3A5-1500-4CB5-A014-473BFC88E5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62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60ACE-2263-4676-8928-3D1BB760EA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65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5E410-A856-4509-B5D4-12B6EF7487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57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0E435-DAE4-4ACA-A5EA-7414CC421A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238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DAEF5-6C83-40ED-9122-72D45C052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08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A5DFE-58A0-40B5-AF8B-38FD8FFE1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95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ctr" eaLnBrk="1" hangingPunct="1"/>
            <a:endParaRPr kumimoji="1" lang="en-US" altLang="en-US">
              <a:latin typeface="Tahoma" panose="020B0604030504040204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ctr" eaLnBrk="1" hangingPunct="1"/>
            <a:endParaRPr kumimoji="1" lang="en-US" altLang="en-US">
              <a:latin typeface="Tahoma" panose="020B0604030504040204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ctr" eaLnBrk="1" hangingPunct="1"/>
            <a:endParaRPr kumimoji="1" lang="en-US" altLang="en-US">
              <a:latin typeface="Tahoma" panose="020B0604030504040204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ctr" eaLnBrk="1" hangingPunct="1"/>
            <a:endParaRPr kumimoji="1" lang="en-US" altLang="en-US">
              <a:latin typeface="Tahoma" panose="020B0604030504040204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ctr" eaLnBrk="1" hangingPunct="1"/>
            <a:endParaRPr kumimoji="1" lang="en-US" altLang="en-US">
              <a:latin typeface="Tahoma" panose="020B060403050404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ctr" eaLnBrk="1" hangingPunct="1"/>
            <a:endParaRPr kumimoji="1" lang="en-US" altLang="en-US">
              <a:latin typeface="Tahoma" panose="020B0604030504040204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ctr" eaLnBrk="1" hangingPunct="1"/>
            <a:endParaRPr kumimoji="1" lang="en-US" altLang="en-US">
              <a:latin typeface="Tahoma" panose="020B0604030504040204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CD5624E-3FA6-4425-BDEC-003DE65481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2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3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6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374900"/>
            <a:ext cx="7772400" cy="596900"/>
          </a:xfrm>
        </p:spPr>
        <p:txBody>
          <a:bodyPr/>
          <a:lstStyle/>
          <a:p>
            <a:pPr eaLnBrk="1" hangingPunct="1"/>
            <a:r>
              <a:rPr lang="en-US" altLang="en-US"/>
              <a:t>Chapter 8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Rotational Equilibrium </a:t>
            </a:r>
          </a:p>
          <a:p>
            <a:pPr eaLnBrk="1" hangingPunct="1"/>
            <a:r>
              <a:rPr lang="en-US" altLang="en-US"/>
              <a:t>and</a:t>
            </a:r>
          </a:p>
          <a:p>
            <a:pPr eaLnBrk="1" hangingPunct="1"/>
            <a:r>
              <a:rPr lang="en-US" altLang="en-US"/>
              <a:t>Rotational Dynamics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Lever Arm (d)</a:t>
            </a:r>
            <a:r>
              <a:rPr lang="en-US" altLang="en-US" dirty="0"/>
              <a:t>: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The </a:t>
            </a:r>
            <a:r>
              <a:rPr lang="en-US" altLang="en-US" sz="2400" b="1" i="1" u="sng" dirty="0"/>
              <a:t>lever arm</a:t>
            </a:r>
            <a:r>
              <a:rPr lang="en-US" altLang="en-US" sz="2400" dirty="0"/>
              <a:t>, </a:t>
            </a:r>
            <a:r>
              <a:rPr lang="en-US" altLang="en-US" sz="2400" b="1" dirty="0"/>
              <a:t>d,</a:t>
            </a:r>
            <a:r>
              <a:rPr lang="en-US" altLang="en-US" sz="2400" dirty="0"/>
              <a:t> is the </a:t>
            </a:r>
            <a:r>
              <a:rPr lang="en-US" altLang="en-US" sz="2400" b="1" u="sng" dirty="0"/>
              <a:t>perpendicular</a:t>
            </a:r>
            <a:r>
              <a:rPr lang="en-US" altLang="en-US" sz="2400" dirty="0"/>
              <a:t> </a:t>
            </a:r>
            <a:r>
              <a:rPr lang="en-US" altLang="en-US" sz="2400" u="sng" dirty="0"/>
              <a:t>distance from the axis of rotation to a line drawn along the direction of the force</a:t>
            </a:r>
          </a:p>
          <a:p>
            <a:pPr marL="0" indent="0" eaLnBrk="1" hangingPunct="1">
              <a:buNone/>
            </a:pPr>
            <a:r>
              <a:rPr lang="en-US" altLang="en-US" sz="2400" b="1" dirty="0"/>
              <a:t>			</a:t>
            </a:r>
            <a:r>
              <a:rPr lang="en-US" altLang="en-US" sz="2400" b="1" u="sng" dirty="0"/>
              <a:t>d = r sin </a:t>
            </a:r>
            <a:r>
              <a:rPr lang="en-US" altLang="en-US" sz="2400" b="1" u="sng" dirty="0">
                <a:latin typeface="Symbol" panose="05050102010706020507" pitchFamily="18" charset="2"/>
              </a:rPr>
              <a:t>q</a:t>
            </a:r>
            <a:endParaRPr lang="en-US" altLang="en-US" sz="2400" b="1" u="sng" dirty="0"/>
          </a:p>
        </p:txBody>
      </p:sp>
      <p:pic>
        <p:nvPicPr>
          <p:cNvPr id="12292" name="Picture 1031" descr="0803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1938" y="2017713"/>
            <a:ext cx="45339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Right Hand Rule: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445611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Using your right hand: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Point the </a:t>
            </a:r>
            <a:r>
              <a:rPr lang="en-US" altLang="en-US" sz="2800" b="1" u="sng" dirty="0"/>
              <a:t>fingers</a:t>
            </a:r>
            <a:r>
              <a:rPr lang="en-US" altLang="en-US" sz="2800" dirty="0"/>
              <a:t> in the </a:t>
            </a:r>
            <a:r>
              <a:rPr lang="en-US" altLang="en-US" sz="2800" b="1" u="sng" dirty="0"/>
              <a:t>direction</a:t>
            </a:r>
            <a:r>
              <a:rPr lang="en-US" altLang="en-US" sz="2800" dirty="0"/>
              <a:t> of the </a:t>
            </a:r>
            <a:r>
              <a:rPr lang="en-US" altLang="en-US" sz="2800" b="1" u="sng" dirty="0"/>
              <a:t>position vector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u="sng" dirty="0"/>
              <a:t>Curl</a:t>
            </a:r>
            <a:r>
              <a:rPr lang="en-US" altLang="en-US" sz="2800" dirty="0"/>
              <a:t> the </a:t>
            </a:r>
            <a:r>
              <a:rPr lang="en-US" altLang="en-US" sz="2800" b="1" u="sng" dirty="0"/>
              <a:t>fingers</a:t>
            </a:r>
            <a:r>
              <a:rPr lang="en-US" altLang="en-US" sz="2800" dirty="0"/>
              <a:t> </a:t>
            </a:r>
            <a:r>
              <a:rPr lang="en-US" altLang="en-US" sz="2800" b="1" u="sng" dirty="0"/>
              <a:t>toward</a:t>
            </a:r>
            <a:r>
              <a:rPr lang="en-US" altLang="en-US" sz="2800" dirty="0"/>
              <a:t> the </a:t>
            </a:r>
            <a:r>
              <a:rPr lang="en-US" altLang="en-US" sz="2800" b="1" u="sng" dirty="0"/>
              <a:t>force vector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</a:t>
            </a:r>
            <a:r>
              <a:rPr lang="en-US" altLang="en-US" sz="2800" b="1" u="sng" dirty="0"/>
              <a:t>thumb</a:t>
            </a:r>
            <a:r>
              <a:rPr lang="en-US" altLang="en-US" sz="2800" dirty="0"/>
              <a:t> </a:t>
            </a:r>
            <a:r>
              <a:rPr lang="en-US" altLang="en-US" sz="2800" b="1" dirty="0"/>
              <a:t>points</a:t>
            </a:r>
            <a:r>
              <a:rPr lang="en-US" altLang="en-US" sz="2800" dirty="0"/>
              <a:t> in the </a:t>
            </a:r>
            <a:r>
              <a:rPr lang="en-US" altLang="en-US" sz="2800" b="1" u="sng" dirty="0"/>
              <a:t>direction</a:t>
            </a:r>
            <a:r>
              <a:rPr lang="en-US" altLang="en-US" sz="2800" dirty="0"/>
              <a:t> </a:t>
            </a:r>
            <a:r>
              <a:rPr lang="en-US" altLang="en-US" sz="2800" b="1" u="sng" dirty="0"/>
              <a:t>of</a:t>
            </a:r>
            <a:r>
              <a:rPr lang="en-US" altLang="en-US" sz="2800" dirty="0"/>
              <a:t> the </a:t>
            </a:r>
            <a:r>
              <a:rPr lang="en-US" altLang="en-US" sz="2800" b="1" u="sng" dirty="0"/>
              <a:t>torque. (Out, or into the page)</a:t>
            </a:r>
          </a:p>
        </p:txBody>
      </p:sp>
      <p:pic>
        <p:nvPicPr>
          <p:cNvPr id="13316" name="Picture 7" descr="080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8150" y="2017713"/>
            <a:ext cx="30638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/>
              <a:t>Net Torque: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b="1" u="sng" dirty="0"/>
              <a:t>net torque </a:t>
            </a:r>
            <a:r>
              <a:rPr lang="en-US" altLang="en-US" dirty="0"/>
              <a:t>is the </a:t>
            </a:r>
            <a:r>
              <a:rPr lang="en-US" altLang="en-US" b="1" u="sng" dirty="0"/>
              <a:t>sum of all the torques</a:t>
            </a:r>
            <a:r>
              <a:rPr lang="en-US" altLang="en-US" dirty="0"/>
              <a:t> produced by </a:t>
            </a:r>
            <a:r>
              <a:rPr lang="en-US" altLang="en-US" b="1" u="sng" dirty="0"/>
              <a:t>all the forces.</a:t>
            </a:r>
          </a:p>
          <a:p>
            <a:pPr lvl="1" eaLnBrk="1" hangingPunct="1"/>
            <a:r>
              <a:rPr lang="en-US" altLang="en-US" dirty="0"/>
              <a:t>Remember to account for the direction</a:t>
            </a:r>
            <a:r>
              <a:rPr lang="en-US" altLang="en-US" b="1" dirty="0"/>
              <a:t>(+ or -) </a:t>
            </a:r>
            <a:r>
              <a:rPr lang="en-US" altLang="en-US" dirty="0"/>
              <a:t>of the tendency for rotation.</a:t>
            </a:r>
          </a:p>
          <a:p>
            <a:pPr lvl="2" eaLnBrk="1" hangingPunct="1"/>
            <a:r>
              <a:rPr lang="en-US" altLang="en-US" b="1" u="sng" dirty="0"/>
              <a:t>Counterclockwise</a:t>
            </a:r>
            <a:r>
              <a:rPr lang="en-US" altLang="en-US" dirty="0"/>
              <a:t> torques are </a:t>
            </a:r>
            <a:r>
              <a:rPr lang="en-US" altLang="en-US" b="1" u="sng" dirty="0"/>
              <a:t>positive</a:t>
            </a:r>
          </a:p>
          <a:p>
            <a:pPr lvl="2" eaLnBrk="1" hangingPunct="1"/>
            <a:r>
              <a:rPr lang="en-US" altLang="en-US" b="1" u="sng" dirty="0"/>
              <a:t>Clockwise</a:t>
            </a:r>
            <a:r>
              <a:rPr lang="en-US" altLang="en-US" dirty="0"/>
              <a:t> torques are </a:t>
            </a:r>
            <a:r>
              <a:rPr lang="en-US" altLang="en-US" b="1" u="sng" dirty="0"/>
              <a:t>negative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Mechanical Equilibrium and Torque: (2 conditions)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u="sng" dirty="0"/>
              <a:t>First Condition needed </a:t>
            </a:r>
            <a:r>
              <a:rPr lang="en-US" altLang="en-US" sz="2800" dirty="0"/>
              <a:t>of Equilibrium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b="1" u="sng" dirty="0"/>
              <a:t>The net external force must be zero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000" dirty="0"/>
          </a:p>
          <a:p>
            <a:pPr lvl="2" eaLnBrk="1" hangingPunct="1">
              <a:lnSpc>
                <a:spcPct val="90000"/>
              </a:lnSpc>
            </a:pPr>
            <a:endParaRPr lang="en-US" altLang="en-US" sz="2000" dirty="0"/>
          </a:p>
          <a:p>
            <a:pPr lvl="2" eaLnBrk="1" hangingPunct="1">
              <a:lnSpc>
                <a:spcPct val="90000"/>
              </a:lnSpc>
            </a:pPr>
            <a:endParaRPr lang="en-US" altLang="en-US" sz="2000" dirty="0"/>
          </a:p>
          <a:p>
            <a:pPr lvl="2" eaLnBrk="1" hangingPunct="1">
              <a:lnSpc>
                <a:spcPct val="90000"/>
              </a:lnSpc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This is a statement </a:t>
            </a:r>
            <a:r>
              <a:rPr lang="en-US" altLang="en-US" sz="2400" b="1" u="sng" dirty="0"/>
              <a:t>of translational equilibrium.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417243"/>
              </p:ext>
            </p:extLst>
          </p:nvPr>
        </p:nvGraphicFramePr>
        <p:xfrm>
          <a:off x="2317750" y="2809875"/>
          <a:ext cx="446405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3" imgW="1743008" imgH="523941" progId="Equation.DSMT4">
                  <p:embed/>
                </p:oleObj>
              </mc:Choice>
              <mc:Fallback>
                <p:oleObj name="Equation" r:id="rId3" imgW="1743008" imgH="52394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0" y="2809875"/>
                        <a:ext cx="4464050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b="1" u="sng" dirty="0"/>
              <a:t>Second Condition </a:t>
            </a:r>
            <a:r>
              <a:rPr lang="en-US" altLang="en-US" dirty="0"/>
              <a:t>of Equilibrium states:</a:t>
            </a:r>
          </a:p>
          <a:p>
            <a:pPr lvl="1" eaLnBrk="1" hangingPunct="1"/>
            <a:r>
              <a:rPr lang="en-US" altLang="en-US" dirty="0"/>
              <a:t>The </a:t>
            </a:r>
            <a:r>
              <a:rPr lang="en-US" altLang="en-US" b="1" u="sng" dirty="0"/>
              <a:t>net external torque </a:t>
            </a:r>
            <a:r>
              <a:rPr lang="en-US" altLang="en-US" dirty="0"/>
              <a:t>must be </a:t>
            </a:r>
            <a:r>
              <a:rPr lang="en-US" altLang="en-US" b="1" u="sng" dirty="0"/>
              <a:t>zero</a:t>
            </a:r>
          </a:p>
          <a:p>
            <a:pPr lvl="1" eaLnBrk="1" hangingPunct="1"/>
            <a:r>
              <a:rPr lang="en-US" altLang="en-US" dirty="0"/>
              <a:t>This is a statement </a:t>
            </a:r>
            <a:r>
              <a:rPr lang="en-US" altLang="en-US" b="1" u="sng" dirty="0"/>
              <a:t>of rotational equilibrium</a:t>
            </a:r>
          </a:p>
          <a:p>
            <a:pPr lvl="1" eaLnBrk="1" hangingPunct="1"/>
            <a:endParaRPr lang="en-US" altLang="en-US" b="1" u="sng" dirty="0"/>
          </a:p>
          <a:p>
            <a:pPr marL="457200" lvl="1" indent="0" eaLnBrk="1" hangingPunct="1">
              <a:buNone/>
            </a:pPr>
            <a:r>
              <a:rPr lang="en-US" altLang="en-US" dirty="0"/>
              <a:t>**For Mechanical equilibrium you must have both translational and rotational equilibrium present. </a:t>
            </a:r>
            <a:r>
              <a:rPr lang="en-US" altLang="en-US" b="1" u="sng" dirty="0" err="1"/>
              <a:t>F</a:t>
            </a:r>
            <a:r>
              <a:rPr lang="en-US" altLang="en-US" b="1" u="sng" baseline="-25000" dirty="0" err="1"/>
              <a:t>net</a:t>
            </a:r>
            <a:r>
              <a:rPr lang="en-US" altLang="en-US" b="1" u="sng" dirty="0"/>
              <a:t> and </a:t>
            </a:r>
            <a:r>
              <a:rPr lang="en-US" altLang="en-US" b="1" u="sng" dirty="0" err="1"/>
              <a:t>T</a:t>
            </a:r>
            <a:r>
              <a:rPr lang="en-US" altLang="en-US" b="1" u="sng" baseline="-25000" dirty="0" err="1"/>
              <a:t>net</a:t>
            </a:r>
            <a:r>
              <a:rPr lang="en-US" altLang="en-US" b="1" u="sng" baseline="-25000" dirty="0"/>
              <a:t> </a:t>
            </a:r>
            <a:r>
              <a:rPr lang="en-US" altLang="en-US" b="1" u="sng" dirty="0"/>
              <a:t> must both equal 0.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810437"/>
              </p:ext>
            </p:extLst>
          </p:nvPr>
        </p:nvGraphicFramePr>
        <p:xfrm>
          <a:off x="3744912" y="3181626"/>
          <a:ext cx="165417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3" imgW="495341" imgH="171408" progId="Equation.DSMT4">
                  <p:embed/>
                </p:oleObj>
              </mc:Choice>
              <mc:Fallback>
                <p:oleObj name="Equation" r:id="rId3" imgW="495341" imgH="17140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12" y="3181626"/>
                        <a:ext cx="1654175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Solving for Equilibrium:</a:t>
            </a:r>
            <a:endParaRPr lang="en-US" altLang="en-US" b="1" dirty="0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woman, </a:t>
            </a:r>
            <a:r>
              <a:rPr lang="en-US" altLang="en-US" sz="2400" b="1" u="sng" dirty="0"/>
              <a:t>mass m, sits on the left </a:t>
            </a:r>
            <a:r>
              <a:rPr lang="en-US" altLang="en-US" sz="2400" dirty="0"/>
              <a:t>end of the see-saw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</a:t>
            </a:r>
            <a:r>
              <a:rPr lang="en-US" altLang="en-US" sz="2400" b="1" u="sng" dirty="0"/>
              <a:t>man, mass M, sits where the see-saw will be balanced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u="sng" dirty="0"/>
              <a:t>Apply the Second Condition of Equilibrium </a:t>
            </a:r>
            <a:r>
              <a:rPr lang="en-US" altLang="en-US" sz="2400" dirty="0"/>
              <a:t>and </a:t>
            </a:r>
            <a:r>
              <a:rPr lang="en-US" altLang="en-US" sz="2400" u="sng" dirty="0"/>
              <a:t>solve for the unknown distance, x</a:t>
            </a:r>
          </a:p>
        </p:txBody>
      </p:sp>
      <p:pic>
        <p:nvPicPr>
          <p:cNvPr id="17412" name="Picture 1030" descr="080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101850"/>
            <a:ext cx="3810000" cy="3944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Axis of Rotation: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u="sng" dirty="0"/>
              <a:t>If the object is in equilibrium</a:t>
            </a:r>
            <a:r>
              <a:rPr lang="en-US" altLang="en-US" sz="2800" dirty="0"/>
              <a:t>, it </a:t>
            </a:r>
            <a:r>
              <a:rPr lang="en-US" altLang="en-US" sz="2800" u="sng" dirty="0"/>
              <a:t>does not matter </a:t>
            </a:r>
            <a:r>
              <a:rPr lang="en-US" altLang="en-US" sz="2800" b="1" u="sng" dirty="0"/>
              <a:t>where</a:t>
            </a:r>
            <a:r>
              <a:rPr lang="en-US" altLang="en-US" sz="2800" dirty="0"/>
              <a:t> </a:t>
            </a:r>
            <a:r>
              <a:rPr lang="en-US" altLang="en-US" sz="2800" u="sng" dirty="0"/>
              <a:t>you put the axis of rotation </a:t>
            </a:r>
            <a:r>
              <a:rPr lang="en-US" altLang="en-US" sz="2800" dirty="0"/>
              <a:t>for calculating the net torque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The </a:t>
            </a:r>
            <a:r>
              <a:rPr lang="en-US" altLang="en-US" sz="2400" b="1" u="sng" dirty="0"/>
              <a:t>location</a:t>
            </a:r>
            <a:r>
              <a:rPr lang="en-US" altLang="en-US" sz="2400" dirty="0"/>
              <a:t> of the axis of rotation is </a:t>
            </a:r>
            <a:r>
              <a:rPr lang="en-US" altLang="en-US" sz="2400" b="1" u="sng" dirty="0"/>
              <a:t>completely arbitrary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When solving a problem, </a:t>
            </a:r>
            <a:r>
              <a:rPr lang="en-US" altLang="en-US" sz="2400" b="1" u="sng" dirty="0"/>
              <a:t>you </a:t>
            </a:r>
            <a:r>
              <a:rPr lang="en-US" altLang="en-US" sz="2400" b="1" i="1" u="sng" dirty="0"/>
              <a:t>must</a:t>
            </a:r>
            <a:r>
              <a:rPr lang="en-US" altLang="en-US" sz="2400" b="1" u="sng" dirty="0"/>
              <a:t> specify an axis of rotation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Once you have chosen an axis, you must maintain that choice consistently throughout the problem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Center of Gravity: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force of </a:t>
            </a:r>
            <a:r>
              <a:rPr lang="en-US" altLang="en-US" b="1" u="sng" dirty="0"/>
              <a:t>gravity</a:t>
            </a:r>
            <a:r>
              <a:rPr lang="en-US" altLang="en-US" dirty="0"/>
              <a:t> acting on an object </a:t>
            </a:r>
            <a:r>
              <a:rPr lang="en-US" altLang="en-US" b="1" u="sng" dirty="0"/>
              <a:t>must be considered</a:t>
            </a:r>
          </a:p>
          <a:p>
            <a:pPr eaLnBrk="1" hangingPunct="1"/>
            <a:r>
              <a:rPr lang="en-US" altLang="en-US" dirty="0"/>
              <a:t>In </a:t>
            </a:r>
            <a:r>
              <a:rPr lang="en-US" altLang="en-US" b="1" u="sng" dirty="0"/>
              <a:t>finding the torque produced by the force of gravity</a:t>
            </a:r>
            <a:r>
              <a:rPr lang="en-US" altLang="en-US" dirty="0"/>
              <a:t>, all of the </a:t>
            </a:r>
            <a:r>
              <a:rPr lang="en-US" altLang="en-US" u="sng" dirty="0"/>
              <a:t>weight of the object can be considered to be concentrated at a single point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Calculating the Center of Gravity: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The object is divided up into </a:t>
            </a:r>
            <a:r>
              <a:rPr lang="en-US" altLang="en-US" sz="2400" u="sng" dirty="0"/>
              <a:t>a large number of very small particles of weight </a:t>
            </a:r>
            <a:r>
              <a:rPr lang="en-US" altLang="en-US" sz="2400" dirty="0"/>
              <a:t>(mg)</a:t>
            </a:r>
          </a:p>
          <a:p>
            <a:pPr eaLnBrk="1" hangingPunct="1"/>
            <a:r>
              <a:rPr lang="en-US" altLang="en-US" sz="2400" dirty="0"/>
              <a:t>Each particle will have a </a:t>
            </a:r>
            <a:r>
              <a:rPr lang="en-US" altLang="en-US" sz="2400" b="1" u="sng" dirty="0"/>
              <a:t>set of coordinates indicating its location </a:t>
            </a:r>
            <a:r>
              <a:rPr lang="en-US" altLang="en-US" sz="2400" dirty="0"/>
              <a:t>(</a:t>
            </a:r>
            <a:r>
              <a:rPr lang="en-US" altLang="en-US" sz="2400" dirty="0" err="1"/>
              <a:t>x,y</a:t>
            </a:r>
            <a:r>
              <a:rPr lang="en-US" altLang="en-US" sz="2400" dirty="0"/>
              <a:t>)</a:t>
            </a:r>
          </a:p>
        </p:txBody>
      </p:sp>
      <p:pic>
        <p:nvPicPr>
          <p:cNvPr id="20484" name="Picture 7" descr="080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3675" y="2017713"/>
            <a:ext cx="355123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We assume the </a:t>
            </a:r>
            <a:r>
              <a:rPr lang="en-US" altLang="en-US" b="1" u="sng" dirty="0"/>
              <a:t>object is free to rotate about its center.</a:t>
            </a:r>
          </a:p>
          <a:p>
            <a:pPr eaLnBrk="1" hangingPunct="1"/>
            <a:r>
              <a:rPr lang="en-US" altLang="en-US" dirty="0"/>
              <a:t>The </a:t>
            </a:r>
            <a:r>
              <a:rPr lang="en-US" altLang="en-US" b="1" u="sng" dirty="0"/>
              <a:t>torque</a:t>
            </a:r>
            <a:r>
              <a:rPr lang="en-US" altLang="en-US" dirty="0"/>
              <a:t> produced </a:t>
            </a:r>
            <a:r>
              <a:rPr lang="en-US" altLang="en-US" b="1" u="sng" dirty="0"/>
              <a:t>by each particle</a:t>
            </a:r>
            <a:r>
              <a:rPr lang="en-US" altLang="en-US" dirty="0"/>
              <a:t> </a:t>
            </a:r>
            <a:r>
              <a:rPr lang="en-US" altLang="en-US" u="sng" dirty="0"/>
              <a:t>about the axis of rotation </a:t>
            </a:r>
            <a:r>
              <a:rPr lang="en-US" altLang="en-US" dirty="0"/>
              <a:t>is </a:t>
            </a:r>
            <a:r>
              <a:rPr lang="en-US" altLang="en-US" b="1" u="sng" dirty="0"/>
              <a:t>equal</a:t>
            </a:r>
            <a:r>
              <a:rPr lang="en-US" altLang="en-US" dirty="0"/>
              <a:t> to its </a:t>
            </a:r>
            <a:r>
              <a:rPr lang="en-US" altLang="en-US" b="1" u="sng" dirty="0"/>
              <a:t>weight (mg)</a:t>
            </a:r>
            <a:r>
              <a:rPr lang="en-US" altLang="en-US" dirty="0"/>
              <a:t> </a:t>
            </a:r>
            <a:r>
              <a:rPr lang="en-US" altLang="en-US" u="sng" dirty="0"/>
              <a:t>times its </a:t>
            </a:r>
            <a:r>
              <a:rPr lang="en-US" altLang="en-US" b="1" u="sng" dirty="0"/>
              <a:t>lever arm (x)</a:t>
            </a:r>
          </a:p>
          <a:p>
            <a:pPr lvl="1" eaLnBrk="1" hangingPunct="1"/>
            <a:r>
              <a:rPr lang="en-US" altLang="en-US" dirty="0"/>
              <a:t>For </a:t>
            </a:r>
            <a:r>
              <a:rPr lang="en-US" altLang="en-US" b="1" u="sng" dirty="0"/>
              <a:t>example</a:t>
            </a:r>
            <a:r>
              <a:rPr lang="en-US" altLang="en-US" dirty="0"/>
              <a:t>, </a:t>
            </a:r>
            <a:r>
              <a:rPr lang="en-US" altLang="en-US" b="1" dirty="0">
                <a:latin typeface="Symbol" panose="05050102010706020507" pitchFamily="18" charset="2"/>
              </a:rPr>
              <a:t>t</a:t>
            </a:r>
            <a:r>
              <a:rPr lang="en-US" altLang="en-US" b="1" baseline="-25000" dirty="0">
                <a:latin typeface="Symbol" panose="05050102010706020507" pitchFamily="18" charset="2"/>
              </a:rPr>
              <a:t>1</a:t>
            </a:r>
            <a:r>
              <a:rPr lang="en-US" altLang="en-US" b="1" dirty="0">
                <a:latin typeface="Symbol" panose="05050102010706020507" pitchFamily="18" charset="2"/>
              </a:rPr>
              <a:t> = </a:t>
            </a:r>
            <a:r>
              <a:rPr lang="en-US" altLang="en-US" b="1" dirty="0"/>
              <a:t>m</a:t>
            </a:r>
            <a:r>
              <a:rPr lang="en-US" altLang="en-US" b="1" baseline="-25000" dirty="0"/>
              <a:t>1</a:t>
            </a:r>
            <a:r>
              <a:rPr lang="en-US" altLang="en-US" b="1" dirty="0"/>
              <a:t>gx</a:t>
            </a:r>
            <a:r>
              <a:rPr lang="en-US" altLang="en-US" b="1" baseline="-25000" dirty="0"/>
              <a:t>1</a:t>
            </a:r>
            <a:endParaRPr lang="en-US" altLang="en-US" b="1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Force vs. Torque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/>
              <a:t>Forces</a:t>
            </a:r>
            <a:r>
              <a:rPr lang="en-US" altLang="en-US" dirty="0"/>
              <a:t> cause </a:t>
            </a:r>
            <a:r>
              <a:rPr lang="en-US" altLang="en-US" b="1" u="sng" dirty="0"/>
              <a:t>accelerations (F=ma)</a:t>
            </a:r>
          </a:p>
          <a:p>
            <a:pPr eaLnBrk="1" hangingPunct="1"/>
            <a:r>
              <a:rPr lang="en-US" altLang="en-US" b="1" u="sng" dirty="0"/>
              <a:t>Torques</a:t>
            </a:r>
            <a:r>
              <a:rPr lang="en-US" altLang="en-US" dirty="0"/>
              <a:t> cause </a:t>
            </a:r>
            <a:r>
              <a:rPr lang="en-US" altLang="en-US" b="1" u="sng" dirty="0"/>
              <a:t>angular accelerations</a:t>
            </a:r>
          </a:p>
          <a:p>
            <a:pPr eaLnBrk="1" hangingPunct="1"/>
            <a:endParaRPr lang="en-US" altLang="en-US" b="1" u="sng" dirty="0"/>
          </a:p>
          <a:p>
            <a:pPr eaLnBrk="1" hangingPunct="1"/>
            <a:endParaRPr lang="en-US" altLang="en-US" b="1" u="sng" dirty="0"/>
          </a:p>
          <a:p>
            <a:pPr eaLnBrk="1" hangingPunct="1"/>
            <a:r>
              <a:rPr lang="en-US" altLang="en-US" b="1" u="sng" dirty="0"/>
              <a:t>Force</a:t>
            </a:r>
            <a:r>
              <a:rPr lang="en-US" altLang="en-US" dirty="0"/>
              <a:t> and </a:t>
            </a:r>
            <a:r>
              <a:rPr lang="en-US" altLang="en-US" b="1" u="sng" dirty="0"/>
              <a:t>torque</a:t>
            </a:r>
            <a:r>
              <a:rPr lang="en-US" altLang="en-US" dirty="0"/>
              <a:t> are </a:t>
            </a:r>
            <a:r>
              <a:rPr lang="en-US" altLang="en-US" b="1" u="sng" dirty="0"/>
              <a:t>related</a:t>
            </a:r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59971BE9-0D86-40A6-A83F-E5101B4B30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535394"/>
              </p:ext>
            </p:extLst>
          </p:nvPr>
        </p:nvGraphicFramePr>
        <p:xfrm>
          <a:off x="4267200" y="4089954"/>
          <a:ext cx="3559969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Equation" r:id="rId3" imgW="1371570" imgH="438102" progId="Equation.DSMT4">
                  <p:embed/>
                </p:oleObj>
              </mc:Choice>
              <mc:Fallback>
                <p:oleObj name="Equation" r:id="rId3" imgW="1371570" imgH="438102" progId="Equation.DSMT4">
                  <p:embed/>
                  <p:pic>
                    <p:nvPicPr>
                      <p:cNvPr id="112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089954"/>
                        <a:ext cx="3559969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/>
              <a:t>Locate</a:t>
            </a:r>
            <a:r>
              <a:rPr lang="en-US" altLang="en-US" u="sng" dirty="0"/>
              <a:t> the point of application of the</a:t>
            </a:r>
            <a:r>
              <a:rPr lang="en-US" altLang="en-US" b="1" u="sng" dirty="0"/>
              <a:t> </a:t>
            </a:r>
            <a:r>
              <a:rPr lang="en-US" altLang="en-US" b="1" i="1" u="sng" dirty="0"/>
              <a:t>single force</a:t>
            </a:r>
            <a:r>
              <a:rPr lang="en-US" altLang="en-US" u="sng" dirty="0"/>
              <a:t> whose </a:t>
            </a:r>
            <a:r>
              <a:rPr lang="en-US" altLang="en-US" b="1" u="sng" dirty="0"/>
              <a:t>magnitude</a:t>
            </a:r>
            <a:r>
              <a:rPr lang="en-US" altLang="en-US" u="sng" dirty="0"/>
              <a:t> is </a:t>
            </a:r>
            <a:r>
              <a:rPr lang="en-US" altLang="en-US" b="1" u="sng" dirty="0"/>
              <a:t>equal</a:t>
            </a:r>
            <a:r>
              <a:rPr lang="en-US" altLang="en-US" u="sng" dirty="0"/>
              <a:t> to the </a:t>
            </a:r>
            <a:r>
              <a:rPr lang="en-US" altLang="en-US" b="1" u="sng" dirty="0"/>
              <a:t>weight</a:t>
            </a:r>
            <a:r>
              <a:rPr lang="en-US" altLang="en-US" u="sng" dirty="0"/>
              <a:t> of the object,</a:t>
            </a:r>
            <a:r>
              <a:rPr lang="en-US" altLang="en-US" dirty="0"/>
              <a:t> and </a:t>
            </a:r>
            <a:r>
              <a:rPr lang="en-US" altLang="en-US" u="sng" dirty="0"/>
              <a:t>whose effect on the </a:t>
            </a:r>
            <a:r>
              <a:rPr lang="en-US" altLang="en-US" b="1" u="sng" dirty="0"/>
              <a:t>rotation</a:t>
            </a:r>
            <a:r>
              <a:rPr lang="en-US" altLang="en-US" u="sng" dirty="0"/>
              <a:t> is the </a:t>
            </a:r>
            <a:r>
              <a:rPr lang="en-US" altLang="en-US" b="1" u="sng" dirty="0"/>
              <a:t>same</a:t>
            </a:r>
            <a:r>
              <a:rPr lang="en-US" altLang="en-US" u="sng" dirty="0"/>
              <a:t> as </a:t>
            </a:r>
            <a:r>
              <a:rPr lang="en-US" altLang="en-US" b="1" u="sng" dirty="0"/>
              <a:t>all</a:t>
            </a:r>
            <a:r>
              <a:rPr lang="en-US" altLang="en-US" u="sng" dirty="0"/>
              <a:t> the individual particles.</a:t>
            </a:r>
          </a:p>
          <a:p>
            <a:pPr eaLnBrk="1" hangingPunct="1"/>
            <a:r>
              <a:rPr lang="en-US" altLang="en-US" b="1" u="sng" dirty="0"/>
              <a:t>This point </a:t>
            </a:r>
            <a:r>
              <a:rPr lang="en-US" altLang="en-US" dirty="0"/>
              <a:t>is called the </a:t>
            </a:r>
            <a:r>
              <a:rPr lang="en-US" altLang="en-US" b="1" i="1" u="sng" dirty="0"/>
              <a:t>center of gravity</a:t>
            </a:r>
            <a:r>
              <a:rPr lang="en-US" altLang="en-US" b="1" u="sng" dirty="0"/>
              <a:t> </a:t>
            </a:r>
            <a:r>
              <a:rPr lang="en-US" altLang="en-US" dirty="0"/>
              <a:t>of the object.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Coordinates of the Center of Gravity</a:t>
            </a:r>
            <a:r>
              <a:rPr lang="en-US" altLang="en-US" dirty="0"/>
              <a:t>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b="1" dirty="0"/>
              <a:t>coordinates</a:t>
            </a:r>
            <a:r>
              <a:rPr lang="en-US" altLang="en-US" dirty="0"/>
              <a:t> of the </a:t>
            </a:r>
            <a:r>
              <a:rPr lang="en-US" altLang="en-US" b="1" u="sng" dirty="0"/>
              <a:t>center of gravity </a:t>
            </a:r>
          </a:p>
          <a:p>
            <a:pPr lvl="1" eaLnBrk="1" hangingPunct="1"/>
            <a:r>
              <a:rPr lang="en-US" altLang="en-US" dirty="0"/>
              <a:t>Found from the sum of the torques acting on the individual particles being set equal to the torque produced by the weight of the object</a:t>
            </a:r>
          </a:p>
          <a:p>
            <a:pPr eaLnBrk="1" hangingPunct="1"/>
            <a:endParaRPr lang="en-US" altLang="en-US" dirty="0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981200" y="5084763"/>
          <a:ext cx="61722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Equation" r:id="rId3" imgW="2286129" imgH="438102" progId="Equation.DSMT4">
                  <p:embed/>
                </p:oleObj>
              </mc:Choice>
              <mc:Fallback>
                <p:oleObj name="Equation" r:id="rId3" imgW="2286129" imgH="43810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084763"/>
                        <a:ext cx="61722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Center of Gravity of a Uniform Object: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b="1" u="sng" dirty="0"/>
              <a:t>center of gravity </a:t>
            </a:r>
            <a:r>
              <a:rPr lang="en-US" altLang="en-US" dirty="0"/>
              <a:t>of a homogenous, symmetric body </a:t>
            </a:r>
            <a:r>
              <a:rPr lang="en-US" altLang="en-US" b="1" u="sng" dirty="0"/>
              <a:t>must lie on the axis of symmetry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Often, the center of gravity of such an object is the </a:t>
            </a:r>
            <a:r>
              <a:rPr lang="en-US" altLang="en-US" b="1" i="1" u="sng" dirty="0"/>
              <a:t>geometric</a:t>
            </a:r>
            <a:r>
              <a:rPr lang="en-US" altLang="en-US" u="sng" dirty="0"/>
              <a:t> center of the object.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Notes About Equilibrium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</a:t>
            </a:r>
            <a:r>
              <a:rPr lang="en-US" altLang="en-US" b="1" u="sng" dirty="0"/>
              <a:t>zero</a:t>
            </a:r>
            <a:r>
              <a:rPr lang="en-US" altLang="en-US" dirty="0"/>
              <a:t> net torque </a:t>
            </a:r>
            <a:r>
              <a:rPr lang="en-US" altLang="en-US" u="sng" dirty="0"/>
              <a:t>does not mean the absence of rotational motion</a:t>
            </a:r>
          </a:p>
          <a:p>
            <a:pPr lvl="1" eaLnBrk="1" hangingPunct="1"/>
            <a:r>
              <a:rPr lang="en-US" altLang="en-US" dirty="0"/>
              <a:t>An object that rotates at </a:t>
            </a:r>
            <a:r>
              <a:rPr lang="en-US" altLang="en-US" b="1" u="sng" dirty="0"/>
              <a:t>uniform angular velocity</a:t>
            </a:r>
            <a:r>
              <a:rPr lang="en-US" altLang="en-US" dirty="0"/>
              <a:t> </a:t>
            </a:r>
            <a:r>
              <a:rPr lang="en-US" altLang="en-US" u="sng" dirty="0"/>
              <a:t>can be under </a:t>
            </a:r>
            <a:r>
              <a:rPr lang="en-US" altLang="en-US" dirty="0"/>
              <a:t>the influence of a </a:t>
            </a:r>
            <a:r>
              <a:rPr lang="en-US" altLang="en-US" u="sng" dirty="0"/>
              <a:t>zero net torque</a:t>
            </a:r>
          </a:p>
          <a:p>
            <a:pPr lvl="2" eaLnBrk="1" hangingPunct="1"/>
            <a:r>
              <a:rPr lang="en-US" altLang="en-US" dirty="0"/>
              <a:t>Just like translational situation (linear motion), where a zero net force does not mean the object is not in motion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Steps for Solving Equilibrium Problems: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400" dirty="0"/>
              <a:t>Draw a diagram of the system.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400" dirty="0"/>
              <a:t>Include coordinates.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400" dirty="0"/>
              <a:t> Choose a rotation axis.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400" dirty="0"/>
              <a:t>Isolate the object being analyzed and draw a free body diagram showing all the external forces acting on the object.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400" dirty="0"/>
              <a:t>For systems containing more than one object, draw a separate free body diagram for each object.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543800" cy="487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/>
              <a:t>6. Apply the </a:t>
            </a:r>
            <a:r>
              <a:rPr lang="en-US" altLang="en-US" sz="2800" b="1" u="sng" dirty="0"/>
              <a:t>Second Condition </a:t>
            </a:r>
            <a:r>
              <a:rPr lang="en-US" altLang="en-US" sz="2800" dirty="0"/>
              <a:t>of Equilibrium. </a:t>
            </a:r>
          </a:p>
          <a:p>
            <a:pPr marL="0" indent="0" eaLnBrk="1" hangingPunct="1">
              <a:buNone/>
            </a:pPr>
            <a:endParaRPr lang="en-US" altLang="en-US" sz="2800" dirty="0"/>
          </a:p>
          <a:p>
            <a:pPr lvl="1" eaLnBrk="1" hangingPunct="1"/>
            <a:r>
              <a:rPr lang="en-US" altLang="en-US" sz="2400" dirty="0"/>
              <a:t>This will yield a single equation, often with one unknown which can be solved immediately.</a:t>
            </a:r>
          </a:p>
          <a:p>
            <a:pPr lvl="1" eaLnBrk="1" hangingPunct="1"/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800" dirty="0"/>
              <a:t>7. Apply the </a:t>
            </a:r>
            <a:r>
              <a:rPr lang="en-US" altLang="en-US" sz="2800" b="1" u="sng" dirty="0"/>
              <a:t>First Condition </a:t>
            </a:r>
            <a:r>
              <a:rPr lang="en-US" altLang="en-US" sz="2800" dirty="0"/>
              <a:t>of Equilibrium. </a:t>
            </a:r>
          </a:p>
          <a:p>
            <a:pPr lvl="1" eaLnBrk="1" hangingPunct="1"/>
            <a:endParaRPr lang="en-US" altLang="en-US" sz="2400" dirty="0"/>
          </a:p>
          <a:p>
            <a:pPr marL="457200" lvl="1" indent="0" eaLnBrk="1" hangingPunct="1">
              <a:buNone/>
            </a:pPr>
            <a:endParaRPr lang="en-US" altLang="en-US" sz="2400" dirty="0"/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D47D7EEC-4A8A-4317-986B-DC63130462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664829"/>
              </p:ext>
            </p:extLst>
          </p:nvPr>
        </p:nvGraphicFramePr>
        <p:xfrm>
          <a:off x="4267200" y="2590800"/>
          <a:ext cx="165417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Equation" r:id="rId3" imgW="495341" imgH="171408" progId="Equation.DSMT4">
                  <p:embed/>
                </p:oleObj>
              </mc:Choice>
              <mc:Fallback>
                <p:oleObj name="Equation" r:id="rId3" imgW="495341" imgH="171408" progId="Equation.DSMT4">
                  <p:embed/>
                  <p:pic>
                    <p:nvPicPr>
                      <p:cNvPr id="163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590800"/>
                        <a:ext cx="1654175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5589FDEF-B291-4F6F-8D63-22A18C8B2C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182929"/>
              </p:ext>
            </p:extLst>
          </p:nvPr>
        </p:nvGraphicFramePr>
        <p:xfrm>
          <a:off x="3689350" y="5486400"/>
          <a:ext cx="446405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Equation" r:id="rId5" imgW="1743008" imgH="523941" progId="Equation.DSMT4">
                  <p:embed/>
                </p:oleObj>
              </mc:Choice>
              <mc:Fallback>
                <p:oleObj name="Equation" r:id="rId5" imgW="1743008" imgH="523941" progId="Equation.DSMT4">
                  <p:embed/>
                  <p:pic>
                    <p:nvPicPr>
                      <p:cNvPr id="15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350" y="5486400"/>
                        <a:ext cx="4464050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828800"/>
            <a:ext cx="7543800" cy="4800600"/>
          </a:xfrm>
        </p:spPr>
        <p:txBody>
          <a:bodyPr/>
          <a:lstStyle/>
          <a:p>
            <a:pPr lvl="1" eaLnBrk="1" hangingPunct="1"/>
            <a:r>
              <a:rPr lang="en-US" altLang="en-US" sz="2400" dirty="0"/>
              <a:t>This will give you two more equations</a:t>
            </a:r>
          </a:p>
          <a:p>
            <a:pPr marL="457200" lvl="1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800" dirty="0"/>
              <a:t>8. Solve the resulting simultaneous equations for all of the unknowns</a:t>
            </a:r>
          </a:p>
          <a:p>
            <a:pPr lvl="1" eaLnBrk="1" hangingPunct="1"/>
            <a:r>
              <a:rPr lang="en-US" altLang="en-US" dirty="0"/>
              <a:t>Solving by substitution is generally easiest</a:t>
            </a:r>
          </a:p>
          <a:p>
            <a:pPr lvl="1" eaLnBrk="1" hangingPunct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67986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of a Free Body Diagram (Forearm)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Isolate the object to be analyzed</a:t>
            </a:r>
          </a:p>
          <a:p>
            <a:pPr eaLnBrk="1" hangingPunct="1"/>
            <a:r>
              <a:rPr lang="en-US" altLang="en-US" sz="2400" dirty="0"/>
              <a:t>Show axis of rotation (0)</a:t>
            </a:r>
          </a:p>
          <a:p>
            <a:pPr eaLnBrk="1" hangingPunct="1"/>
            <a:r>
              <a:rPr lang="en-US" altLang="en-US" sz="2400" dirty="0"/>
              <a:t>Draw the free body diagram for that object</a:t>
            </a:r>
          </a:p>
          <a:p>
            <a:pPr lvl="1" eaLnBrk="1" hangingPunct="1"/>
            <a:r>
              <a:rPr lang="en-US" altLang="en-US" sz="2000" dirty="0"/>
              <a:t>Include all the external forces acting on the object.</a:t>
            </a:r>
          </a:p>
        </p:txBody>
      </p:sp>
      <p:pic>
        <p:nvPicPr>
          <p:cNvPr id="29700" name="Picture 7" descr="08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4838" y="2017713"/>
            <a:ext cx="3846512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5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257800" y="1085850"/>
          <a:ext cx="3886200" cy="291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085850"/>
                        <a:ext cx="3886200" cy="291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of a Free Body Diagram (Beam)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The free body diagram </a:t>
            </a:r>
            <a:r>
              <a:rPr lang="en-US" altLang="en-US" sz="2800" b="1" u="sng" dirty="0"/>
              <a:t>includes the directions of the forces.</a:t>
            </a:r>
          </a:p>
          <a:p>
            <a:pPr eaLnBrk="1" hangingPunct="1"/>
            <a:r>
              <a:rPr lang="en-US" altLang="en-US" sz="2800" dirty="0"/>
              <a:t>The </a:t>
            </a:r>
            <a:r>
              <a:rPr lang="en-US" altLang="en-US" sz="2800" b="1" dirty="0"/>
              <a:t>weights</a:t>
            </a:r>
            <a:r>
              <a:rPr lang="en-US" altLang="en-US" sz="2800" dirty="0"/>
              <a:t> act through the </a:t>
            </a:r>
            <a:r>
              <a:rPr lang="en-US" altLang="en-US" sz="2800" u="sng" dirty="0"/>
              <a:t>centers of gravity of their objects</a:t>
            </a:r>
          </a:p>
        </p:txBody>
      </p:sp>
      <p:graphicFrame>
        <p:nvGraphicFramePr>
          <p:cNvPr id="30725" name="Object 6"/>
          <p:cNvGraphicFramePr>
            <a:graphicFrameLocks noChangeAspect="1"/>
          </p:cNvGraphicFramePr>
          <p:nvPr/>
        </p:nvGraphicFramePr>
        <p:xfrm>
          <a:off x="5410200" y="4119563"/>
          <a:ext cx="3505200" cy="258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Photo Editor Photo" r:id="rId5" imgW="9752381" imgH="7190476" progId="MSPhotoEd.3">
                  <p:embed/>
                </p:oleObj>
              </mc:Choice>
              <mc:Fallback>
                <p:oleObj name="Photo Editor Photo" r:id="rId5" imgW="9752381" imgH="7190476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119563"/>
                        <a:ext cx="3505200" cy="258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of a Free Body Diagram (Ladder)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free body diagram shows the </a:t>
            </a:r>
            <a:r>
              <a:rPr lang="en-US" altLang="en-US" sz="2400" b="1" u="sng" dirty="0"/>
              <a:t>normal</a:t>
            </a:r>
            <a:r>
              <a:rPr lang="en-US" altLang="en-US" sz="2400" dirty="0"/>
              <a:t> force and the </a:t>
            </a:r>
            <a:r>
              <a:rPr lang="en-US" altLang="en-US" sz="2400" b="1" u="sng" dirty="0"/>
              <a:t>force of static friction </a:t>
            </a:r>
            <a:r>
              <a:rPr lang="en-US" altLang="en-US" sz="2400" dirty="0"/>
              <a:t>acting on the </a:t>
            </a:r>
            <a:r>
              <a:rPr lang="en-US" altLang="en-US" sz="2400" b="1" u="sng" dirty="0"/>
              <a:t>ladder at the ground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last diagram shows </a:t>
            </a:r>
            <a:r>
              <a:rPr lang="en-US" altLang="en-US" sz="2400" b="1" dirty="0"/>
              <a:t>the lever arms </a:t>
            </a:r>
            <a:r>
              <a:rPr lang="en-US" altLang="en-US" sz="2400" dirty="0"/>
              <a:t>for the forces</a:t>
            </a:r>
          </a:p>
        </p:txBody>
      </p:sp>
      <p:pic>
        <p:nvPicPr>
          <p:cNvPr id="31748" name="Picture 6" descr="08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8475" y="2017713"/>
            <a:ext cx="4059238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Torque: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1182688" y="3733800"/>
            <a:ext cx="77724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door is free to </a:t>
            </a:r>
            <a:r>
              <a:rPr lang="en-US" altLang="en-US" sz="2400" b="1" u="sng" dirty="0"/>
              <a:t>rotate about an axis </a:t>
            </a:r>
            <a:r>
              <a:rPr lang="en-US" altLang="en-US" sz="2400" u="sng" dirty="0"/>
              <a:t>through 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There are </a:t>
            </a:r>
            <a:r>
              <a:rPr lang="en-US" altLang="en-US" sz="2400" b="1" u="sng" dirty="0"/>
              <a:t>three factors</a:t>
            </a:r>
            <a:r>
              <a:rPr lang="en-US" altLang="en-US" sz="2400" dirty="0"/>
              <a:t> that </a:t>
            </a:r>
            <a:r>
              <a:rPr lang="en-US" altLang="en-US" sz="2400" u="sng" dirty="0"/>
              <a:t>determine the effectiveness of the force in opening the door</a:t>
            </a:r>
            <a:r>
              <a:rPr lang="en-US" altLang="en-US" sz="2400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The </a:t>
            </a:r>
            <a:r>
              <a:rPr lang="en-US" altLang="en-US" sz="2000" b="1" i="1" u="sng" dirty="0"/>
              <a:t>magnitude</a:t>
            </a:r>
            <a:r>
              <a:rPr lang="en-US" altLang="en-US" sz="2000" dirty="0"/>
              <a:t> of the force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The </a:t>
            </a:r>
            <a:r>
              <a:rPr lang="en-US" altLang="en-US" sz="2000" b="1" i="1" u="sng" dirty="0"/>
              <a:t>position</a:t>
            </a:r>
            <a:r>
              <a:rPr lang="en-US" altLang="en-US" sz="2000" dirty="0"/>
              <a:t> of the application of the force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The </a:t>
            </a:r>
            <a:r>
              <a:rPr lang="en-US" altLang="en-US" sz="2000" b="1" i="1" u="sng" dirty="0"/>
              <a:t>angle</a:t>
            </a:r>
            <a:r>
              <a:rPr lang="en-US" altLang="en-US" sz="2000" dirty="0"/>
              <a:t> at which the force is applied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pic>
        <p:nvPicPr>
          <p:cNvPr id="5124" name="Picture 1031" descr="08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4175" y="2017713"/>
            <a:ext cx="4287838" cy="1716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Torque and Angular Acceleration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When a rigid object is subject to a </a:t>
            </a:r>
            <a:r>
              <a:rPr lang="en-US" altLang="en-US" b="1" u="sng" dirty="0"/>
              <a:t>net torque (≠0)</a:t>
            </a:r>
            <a:r>
              <a:rPr lang="en-US" altLang="en-US" dirty="0"/>
              <a:t>, it </a:t>
            </a:r>
            <a:r>
              <a:rPr lang="en-US" altLang="en-US" b="1" u="sng" dirty="0"/>
              <a:t>undergoes</a:t>
            </a:r>
            <a:r>
              <a:rPr lang="en-US" altLang="en-US" dirty="0"/>
              <a:t> an </a:t>
            </a:r>
            <a:r>
              <a:rPr lang="en-US" altLang="en-US" b="1" u="sng" dirty="0"/>
              <a:t>angular acceleration</a:t>
            </a:r>
          </a:p>
          <a:p>
            <a:pPr eaLnBrk="1" hangingPunct="1"/>
            <a:r>
              <a:rPr lang="en-US" altLang="en-US" dirty="0"/>
              <a:t>The </a:t>
            </a:r>
            <a:r>
              <a:rPr lang="en-US" altLang="en-US" u="sng" dirty="0"/>
              <a:t>angular acceleration is directly proportional to the net torque</a:t>
            </a:r>
          </a:p>
          <a:p>
            <a:pPr lvl="1" eaLnBrk="1" hangingPunct="1"/>
            <a:r>
              <a:rPr lang="en-US" altLang="en-US" dirty="0"/>
              <a:t>The relationship is analogous to ∑F = ma</a:t>
            </a:r>
          </a:p>
          <a:p>
            <a:pPr lvl="2" eaLnBrk="1" hangingPunct="1"/>
            <a:r>
              <a:rPr lang="en-US" altLang="en-US" dirty="0"/>
              <a:t>Newton’s Second Law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/>
              <a:t>**Moment of Inertia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</a:t>
            </a:r>
            <a:r>
              <a:rPr lang="en-US" altLang="en-US" b="1" u="sng" dirty="0"/>
              <a:t>angular acceleration </a:t>
            </a:r>
            <a:r>
              <a:rPr lang="en-US" altLang="en-US" dirty="0"/>
              <a:t>is </a:t>
            </a:r>
            <a:r>
              <a:rPr lang="en-US" altLang="en-US" b="1" u="sng" dirty="0"/>
              <a:t>inversely proportional </a:t>
            </a:r>
            <a:r>
              <a:rPr lang="en-US" altLang="en-US" dirty="0"/>
              <a:t>to the </a:t>
            </a:r>
            <a:r>
              <a:rPr lang="en-US" altLang="en-US" b="1" u="sng" dirty="0"/>
              <a:t>analogy</a:t>
            </a:r>
            <a:r>
              <a:rPr lang="en-US" altLang="en-US" dirty="0"/>
              <a:t> of the </a:t>
            </a:r>
            <a:r>
              <a:rPr lang="en-US" altLang="en-US" b="1" u="sng" dirty="0"/>
              <a:t>mass</a:t>
            </a:r>
            <a:r>
              <a:rPr lang="en-US" altLang="en-US" dirty="0"/>
              <a:t> in a </a:t>
            </a:r>
            <a:r>
              <a:rPr lang="en-US" altLang="en-US" b="1" u="sng" dirty="0"/>
              <a:t>rotating system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u="sng" dirty="0"/>
              <a:t>This </a:t>
            </a:r>
            <a:r>
              <a:rPr lang="en-US" altLang="en-US" b="1" u="sng" dirty="0"/>
              <a:t>mass analog </a:t>
            </a:r>
            <a:r>
              <a:rPr lang="en-US" altLang="en-US" u="sng" dirty="0"/>
              <a:t>is called the </a:t>
            </a:r>
            <a:r>
              <a:rPr lang="en-US" altLang="en-US" b="1" i="1" u="sng" dirty="0"/>
              <a:t>moment of inertia</a:t>
            </a:r>
            <a:r>
              <a:rPr lang="en-US" altLang="en-US" i="1" dirty="0"/>
              <a:t>, </a:t>
            </a:r>
            <a:r>
              <a:rPr lang="en-US" altLang="en-US" b="1" dirty="0"/>
              <a:t>I</a:t>
            </a:r>
            <a:r>
              <a:rPr lang="en-US" altLang="en-US" dirty="0"/>
              <a:t>, of the object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SI units are kg m</a:t>
            </a:r>
            <a:r>
              <a:rPr lang="en-US" altLang="en-US" baseline="30000" dirty="0"/>
              <a:t>2</a:t>
            </a:r>
            <a:endParaRPr lang="en-US" altLang="en-US" dirty="0"/>
          </a:p>
        </p:txBody>
      </p:sp>
      <p:graphicFrame>
        <p:nvGraphicFramePr>
          <p:cNvPr id="3379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927613"/>
              </p:ext>
            </p:extLst>
          </p:nvPr>
        </p:nvGraphicFramePr>
        <p:xfrm>
          <a:off x="3597275" y="4876800"/>
          <a:ext cx="194945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Equation" r:id="rId3" imgW="676202" imgH="180855" progId="Equation.DSMT4">
                  <p:embed/>
                </p:oleObj>
              </mc:Choice>
              <mc:Fallback>
                <p:oleObj name="Equation" r:id="rId3" imgW="676202" imgH="18085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4876800"/>
                        <a:ext cx="194945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Newton’s Second Law for a Rotating Object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The </a:t>
            </a:r>
            <a:r>
              <a:rPr lang="en-US" altLang="en-US" b="1" u="sng" dirty="0"/>
              <a:t>angular acceleration </a:t>
            </a:r>
            <a:r>
              <a:rPr lang="en-US" altLang="en-US" u="sng" dirty="0"/>
              <a:t>is </a:t>
            </a:r>
            <a:r>
              <a:rPr lang="en-US" altLang="en-US" b="1" u="sng" dirty="0"/>
              <a:t>directly proportional </a:t>
            </a:r>
            <a:r>
              <a:rPr lang="en-US" altLang="en-US" u="sng" dirty="0"/>
              <a:t>to the </a:t>
            </a:r>
            <a:r>
              <a:rPr lang="en-US" altLang="en-US" b="1" u="sng" dirty="0"/>
              <a:t>net torque</a:t>
            </a:r>
          </a:p>
          <a:p>
            <a:pPr eaLnBrk="1" hangingPunct="1"/>
            <a:r>
              <a:rPr lang="en-US" altLang="en-US" dirty="0"/>
              <a:t>The </a:t>
            </a:r>
            <a:r>
              <a:rPr lang="en-US" altLang="en-US" b="1" u="sng" dirty="0"/>
              <a:t>angular acceleration </a:t>
            </a:r>
            <a:r>
              <a:rPr lang="en-US" altLang="en-US" dirty="0"/>
              <a:t>is </a:t>
            </a:r>
            <a:r>
              <a:rPr lang="en-US" altLang="en-US" b="1" u="sng" dirty="0"/>
              <a:t>inversely proportional </a:t>
            </a:r>
            <a:r>
              <a:rPr lang="en-US" altLang="en-US" dirty="0"/>
              <a:t>to the </a:t>
            </a:r>
            <a:r>
              <a:rPr lang="en-US" altLang="en-US" b="1" u="sng" dirty="0"/>
              <a:t>moment of inertia </a:t>
            </a:r>
            <a:r>
              <a:rPr lang="en-US" altLang="en-US" dirty="0"/>
              <a:t>of the object.</a:t>
            </a: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491982"/>
              </p:ext>
            </p:extLst>
          </p:nvPr>
        </p:nvGraphicFramePr>
        <p:xfrm>
          <a:off x="3352800" y="2133600"/>
          <a:ext cx="231616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Equation" r:id="rId3" imgW="571465" imgH="171408" progId="Equation.DSMT4">
                  <p:embed/>
                </p:oleObj>
              </mc:Choice>
              <mc:Fallback>
                <p:oleObj name="Equation" r:id="rId3" imgW="571465" imgH="17140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33600"/>
                        <a:ext cx="2316163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b="1" dirty="0"/>
              <a:t>Difference</a:t>
            </a:r>
            <a:r>
              <a:rPr lang="en-US" altLang="en-US" sz="3000" dirty="0"/>
              <a:t> </a:t>
            </a:r>
            <a:r>
              <a:rPr lang="en-US" altLang="en-US" sz="3000" u="sng" dirty="0"/>
              <a:t>between moment of inertia and mass***</a:t>
            </a:r>
            <a:endParaRPr lang="en-US" altLang="en-US" sz="30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There is a major </a:t>
            </a:r>
            <a:r>
              <a:rPr lang="en-US" altLang="en-US" sz="2800" b="1" dirty="0"/>
              <a:t>difference</a:t>
            </a:r>
            <a:r>
              <a:rPr lang="en-US" altLang="en-US" sz="2800" dirty="0"/>
              <a:t> </a:t>
            </a:r>
            <a:r>
              <a:rPr lang="en-US" altLang="en-US" sz="2800" u="sng" dirty="0"/>
              <a:t>between moment of inertia and mass</a:t>
            </a:r>
            <a:r>
              <a:rPr lang="en-US" altLang="en-US" sz="2800" dirty="0"/>
              <a:t>: </a:t>
            </a:r>
            <a:r>
              <a:rPr lang="en-US" altLang="en-US" sz="2800" u="sng" dirty="0"/>
              <a:t>the moment of inertia depends on the quantity of matter</a:t>
            </a:r>
            <a:r>
              <a:rPr lang="en-US" altLang="en-US" sz="2800" dirty="0"/>
              <a:t> </a:t>
            </a:r>
            <a:r>
              <a:rPr lang="en-US" altLang="en-US" sz="2800" b="1" i="1" u="sng" dirty="0"/>
              <a:t>and</a:t>
            </a:r>
            <a:r>
              <a:rPr lang="en-US" altLang="en-US" sz="2800" i="1" dirty="0"/>
              <a:t> its </a:t>
            </a:r>
            <a:r>
              <a:rPr lang="en-US" altLang="en-US" sz="2800" b="1" i="1" u="sng" dirty="0"/>
              <a:t>distribution</a:t>
            </a:r>
            <a:r>
              <a:rPr lang="en-US" altLang="en-US" sz="2800" b="1" u="sng" dirty="0"/>
              <a:t> in the rigid object</a:t>
            </a:r>
            <a:r>
              <a:rPr lang="en-US" altLang="en-US" sz="2800" dirty="0"/>
              <a:t>.</a:t>
            </a:r>
          </a:p>
          <a:p>
            <a:pPr eaLnBrk="1" hangingPunct="1"/>
            <a:r>
              <a:rPr lang="en-US" altLang="en-US" sz="2800" dirty="0"/>
              <a:t>The </a:t>
            </a:r>
            <a:r>
              <a:rPr lang="en-US" altLang="en-US" sz="2800" b="1" u="sng" dirty="0"/>
              <a:t>moment of inertia</a:t>
            </a:r>
            <a:r>
              <a:rPr lang="en-US" altLang="en-US" sz="2800" dirty="0"/>
              <a:t> also </a:t>
            </a:r>
            <a:r>
              <a:rPr lang="en-US" altLang="en-US" sz="2800" b="1" u="sng" dirty="0"/>
              <a:t>depends upon the location</a:t>
            </a:r>
            <a:r>
              <a:rPr lang="en-US" altLang="en-US" sz="2800" dirty="0"/>
              <a:t> of the </a:t>
            </a:r>
            <a:r>
              <a:rPr lang="en-US" altLang="en-US" sz="2800" u="sng" dirty="0"/>
              <a:t>axis of rotation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Moment of Inertia of a Uniform Ring: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Image the hoop is divided into a number of small segments, m</a:t>
            </a:r>
            <a:r>
              <a:rPr lang="en-US" altLang="en-US" sz="2800" baseline="-25000"/>
              <a:t>1</a:t>
            </a:r>
            <a:r>
              <a:rPr lang="en-US" altLang="en-US" sz="2800"/>
              <a:t> …</a:t>
            </a:r>
          </a:p>
          <a:p>
            <a:pPr eaLnBrk="1" hangingPunct="1"/>
            <a:r>
              <a:rPr lang="en-US" altLang="en-US" sz="2800"/>
              <a:t>These segments are equidistant from the axis</a:t>
            </a:r>
          </a:p>
        </p:txBody>
      </p:sp>
      <p:graphicFrame>
        <p:nvGraphicFramePr>
          <p:cNvPr id="3686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933580"/>
              </p:ext>
            </p:extLst>
          </p:nvPr>
        </p:nvGraphicFramePr>
        <p:xfrm>
          <a:off x="5257800" y="1018927"/>
          <a:ext cx="31496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Equation" r:id="rId3" imgW="1200157" imgH="228634" progId="Equation.DSMT4">
                  <p:embed/>
                </p:oleObj>
              </mc:Choice>
              <mc:Fallback>
                <p:oleObj name="Equation" r:id="rId3" imgW="1200157" imgH="22863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018927"/>
                        <a:ext cx="3149600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9" name="Picture 8" descr="082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152650"/>
            <a:ext cx="3810000" cy="3844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Other object’s Moments of Inertia:</a:t>
            </a:r>
          </a:p>
        </p:txBody>
      </p:sp>
      <p:pic>
        <p:nvPicPr>
          <p:cNvPr id="37891" name="Picture 4" descr="08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421481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Example, Newton’s Second Law for Rotation: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Draw free body diagrams of each object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u="sng" dirty="0"/>
              <a:t>Only the cylinder is rotating</a:t>
            </a:r>
            <a:r>
              <a:rPr lang="en-US" altLang="en-US" sz="2400" dirty="0"/>
              <a:t>, so </a:t>
            </a:r>
            <a:r>
              <a:rPr lang="en-US" altLang="en-US" sz="2400" b="1" dirty="0"/>
              <a:t>apply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Symbol" panose="05050102010706020507" pitchFamily="18" charset="2"/>
              </a:rPr>
              <a:t>St</a:t>
            </a:r>
            <a:r>
              <a:rPr lang="en-US" altLang="en-US" sz="2400" dirty="0"/>
              <a:t> = I </a:t>
            </a:r>
            <a:r>
              <a:rPr lang="en-US" altLang="en-US" sz="2400" dirty="0">
                <a:latin typeface="Symbol" panose="05050102010706020507" pitchFamily="18" charset="2"/>
              </a:rPr>
              <a:t>a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bucket is </a:t>
            </a:r>
            <a:r>
              <a:rPr lang="en-US" altLang="en-US" sz="2400" u="sng" dirty="0"/>
              <a:t>falling, but not rotating</a:t>
            </a:r>
            <a:r>
              <a:rPr lang="en-US" altLang="en-US" sz="2400" dirty="0"/>
              <a:t>, so </a:t>
            </a:r>
            <a:r>
              <a:rPr lang="en-US" altLang="en-US" sz="2400" u="sng" dirty="0"/>
              <a:t>apply </a:t>
            </a:r>
            <a:r>
              <a:rPr lang="en-US" altLang="en-US" sz="2400" u="sng" dirty="0">
                <a:latin typeface="Symbol" panose="05050102010706020507" pitchFamily="18" charset="2"/>
              </a:rPr>
              <a:t>S</a:t>
            </a:r>
            <a:r>
              <a:rPr lang="en-US" altLang="en-US" sz="2400" u="sng" dirty="0"/>
              <a:t>F = m 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Remember that </a:t>
            </a:r>
            <a:r>
              <a:rPr lang="en-US" altLang="en-US" sz="2400" b="1" dirty="0"/>
              <a:t>a= </a:t>
            </a:r>
            <a:r>
              <a:rPr lang="en-US" altLang="en-US" sz="2400" b="1" dirty="0" err="1">
                <a:latin typeface="Symbol" panose="05050102010706020507" pitchFamily="18" charset="2"/>
              </a:rPr>
              <a:t>a</a:t>
            </a:r>
            <a:r>
              <a:rPr lang="en-US" altLang="en-US" sz="2400" b="1" dirty="0" err="1"/>
              <a:t>r</a:t>
            </a:r>
            <a:r>
              <a:rPr lang="en-US" altLang="en-US" sz="2400" b="1" dirty="0"/>
              <a:t> </a:t>
            </a:r>
            <a:r>
              <a:rPr lang="en-US" altLang="en-US" sz="2400" dirty="0"/>
              <a:t>and solve the resulting equations.</a:t>
            </a:r>
          </a:p>
        </p:txBody>
      </p:sp>
      <p:pic>
        <p:nvPicPr>
          <p:cNvPr id="38916" name="Picture 9" descr="082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317750"/>
            <a:ext cx="3810000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Rotational Kinetic Energy:***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An </a:t>
            </a:r>
            <a:r>
              <a:rPr lang="en-US" altLang="en-US" b="1" u="sng" dirty="0"/>
              <a:t>object rotating about some axis with an angular speed, ω</a:t>
            </a:r>
            <a:r>
              <a:rPr lang="en-US" altLang="en-US" dirty="0"/>
              <a:t>, has:</a:t>
            </a:r>
          </a:p>
          <a:p>
            <a:pPr marL="457200" lvl="1" indent="0" eaLnBrk="1" hangingPunct="1">
              <a:buNone/>
            </a:pPr>
            <a:r>
              <a:rPr lang="en-US" altLang="en-US" dirty="0"/>
              <a:t> </a:t>
            </a:r>
            <a:r>
              <a:rPr lang="en-US" altLang="en-US" b="1" dirty="0"/>
              <a:t>rotational kinetic energy = ½Iω</a:t>
            </a:r>
            <a:r>
              <a:rPr lang="en-US" altLang="en-US" b="1" baseline="30000" dirty="0"/>
              <a:t>2</a:t>
            </a:r>
            <a:endParaRPr lang="en-US" altLang="en-US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Total Energy of a System: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2"/>
            <a:ext cx="7772400" cy="4459287"/>
          </a:xfrm>
        </p:spPr>
        <p:txBody>
          <a:bodyPr/>
          <a:lstStyle/>
          <a:p>
            <a:pPr eaLnBrk="1" hangingPunct="1"/>
            <a:r>
              <a:rPr lang="en-US" altLang="en-US" b="1" u="sng" dirty="0"/>
              <a:t>Conservation of Mechanical Energy</a:t>
            </a:r>
          </a:p>
          <a:p>
            <a:pPr eaLnBrk="1" hangingPunct="1"/>
            <a:endParaRPr lang="en-US" altLang="en-US" dirty="0"/>
          </a:p>
          <a:p>
            <a:pPr marL="457200" lvl="1" indent="0" eaLnBrk="1" hangingPunct="1">
              <a:buNone/>
            </a:pPr>
            <a:endParaRPr lang="en-US" altLang="en-US" dirty="0"/>
          </a:p>
          <a:p>
            <a:pPr lvl="1" eaLnBrk="1" hangingPunct="1"/>
            <a:r>
              <a:rPr lang="en-US" altLang="en-US" dirty="0"/>
              <a:t>This is </a:t>
            </a:r>
            <a:r>
              <a:rPr lang="en-US" altLang="en-US" b="1" u="sng" dirty="0"/>
              <a:t>for conservative forces</a:t>
            </a:r>
            <a:r>
              <a:rPr lang="en-US" altLang="en-US" dirty="0"/>
              <a:t>, </a:t>
            </a:r>
            <a:r>
              <a:rPr lang="en-US" altLang="en-US" u="sng" dirty="0"/>
              <a:t>no dissipative forces such as friction </a:t>
            </a:r>
            <a:r>
              <a:rPr lang="en-US" altLang="en-US" dirty="0"/>
              <a:t>can be present</a:t>
            </a:r>
          </a:p>
          <a:p>
            <a:pPr lvl="1" eaLnBrk="1" hangingPunct="1"/>
            <a:r>
              <a:rPr lang="en-US" altLang="en-US" b="1" u="sng" dirty="0"/>
              <a:t>Potential energies </a:t>
            </a:r>
            <a:r>
              <a:rPr lang="en-US" altLang="en-US" dirty="0"/>
              <a:t>of any other conservative forces could be added</a:t>
            </a:r>
          </a:p>
          <a:p>
            <a:pPr eaLnBrk="1" hangingPunct="1"/>
            <a:endParaRPr lang="en-US" altLang="en-US" dirty="0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719351"/>
              </p:ext>
            </p:extLst>
          </p:nvPr>
        </p:nvGraphicFramePr>
        <p:xfrm>
          <a:off x="1295400" y="3131343"/>
          <a:ext cx="702786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Equation" r:id="rId3" imgW="2838428" imgH="228634" progId="Equation.DSMT4">
                  <p:embed/>
                </p:oleObj>
              </mc:Choice>
              <mc:Fallback>
                <p:oleObj name="Equation" r:id="rId3" imgW="2838428" imgH="22863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131343"/>
                        <a:ext cx="7027862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Work-Energy in a Rotating System: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760538"/>
            <a:ext cx="7772400" cy="4792662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In the case where there are </a:t>
            </a:r>
            <a:r>
              <a:rPr lang="en-US" altLang="en-US" b="1" u="sng" dirty="0"/>
              <a:t>dissipative forces such as friction, </a:t>
            </a:r>
            <a:r>
              <a:rPr lang="en-US" altLang="en-US" b="1" dirty="0"/>
              <a:t>use</a:t>
            </a:r>
            <a:r>
              <a:rPr lang="en-US" altLang="en-US" dirty="0"/>
              <a:t> the generalized </a:t>
            </a:r>
            <a:r>
              <a:rPr lang="en-US" altLang="en-US" b="1" u="sng" dirty="0"/>
              <a:t>Work-Energy Theorem</a:t>
            </a:r>
            <a:r>
              <a:rPr lang="en-US" altLang="en-US" dirty="0"/>
              <a:t> </a:t>
            </a:r>
            <a:r>
              <a:rPr lang="en-US" altLang="en-US" u="sng" dirty="0"/>
              <a:t>instead</a:t>
            </a:r>
            <a:r>
              <a:rPr lang="en-US" altLang="en-US" dirty="0"/>
              <a:t> </a:t>
            </a:r>
            <a:r>
              <a:rPr lang="en-US" altLang="en-US" u="sng" dirty="0"/>
              <a:t>of Conservation of Energy</a:t>
            </a:r>
          </a:p>
          <a:p>
            <a:pPr marL="457200" lvl="1" indent="0" eaLnBrk="1" hangingPunct="1"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W</a:t>
            </a:r>
            <a:r>
              <a:rPr lang="en-US" altLang="en-US" baseline="-25000" dirty="0" err="1"/>
              <a:t>nc</a:t>
            </a:r>
            <a:r>
              <a:rPr lang="en-US" altLang="en-US" dirty="0"/>
              <a:t> = </a:t>
            </a:r>
            <a:r>
              <a:rPr lang="en-US" altLang="en-US" dirty="0" err="1">
                <a:latin typeface="Symbol" panose="05050102010706020507" pitchFamily="18" charset="2"/>
              </a:rPr>
              <a:t>D</a:t>
            </a:r>
            <a:r>
              <a:rPr lang="en-US" altLang="en-US" dirty="0" err="1"/>
              <a:t>KE</a:t>
            </a:r>
            <a:r>
              <a:rPr lang="en-US" altLang="en-US" baseline="-25000" dirty="0" err="1"/>
              <a:t>t</a:t>
            </a:r>
            <a:r>
              <a:rPr lang="en-US" altLang="en-US" dirty="0"/>
              <a:t> + </a:t>
            </a:r>
            <a:r>
              <a:rPr lang="en-US" altLang="en-US" dirty="0">
                <a:latin typeface="Symbol" panose="05050102010706020507" pitchFamily="18" charset="2"/>
              </a:rPr>
              <a:t>D</a:t>
            </a:r>
            <a:r>
              <a:rPr lang="en-US" altLang="en-US" dirty="0"/>
              <a:t>KE</a:t>
            </a:r>
            <a:r>
              <a:rPr lang="en-US" altLang="en-US" baseline="-25000" dirty="0"/>
              <a:t>R</a:t>
            </a:r>
            <a:r>
              <a:rPr lang="en-US" altLang="en-US" dirty="0"/>
              <a:t> + </a:t>
            </a:r>
            <a:r>
              <a:rPr lang="en-US" altLang="en-US" dirty="0">
                <a:latin typeface="Symbol" panose="05050102010706020507" pitchFamily="18" charset="2"/>
              </a:rPr>
              <a:t>D</a:t>
            </a:r>
            <a:r>
              <a:rPr lang="en-US" altLang="en-US" dirty="0"/>
              <a:t>PE</a:t>
            </a:r>
          </a:p>
          <a:p>
            <a:pPr marL="457200" lvl="1" indent="0" eaLnBrk="1" hangingPunct="1">
              <a:buNone/>
            </a:pPr>
            <a:endParaRPr lang="en-US" altLang="en-US" sz="2000" dirty="0"/>
          </a:p>
          <a:p>
            <a:pPr marL="457200" lvl="1" indent="0" eaLnBrk="1" hangingPunct="1">
              <a:buNone/>
            </a:pPr>
            <a:r>
              <a:rPr lang="en-US" altLang="en-US" sz="2000" dirty="0" err="1"/>
              <a:t>Nonconservative</a:t>
            </a:r>
            <a:r>
              <a:rPr lang="en-US" altLang="en-US" sz="2000" dirty="0"/>
              <a:t> work is equal to the sum of the changes in transitional kinetic energy, rotational kinetic energy, and protentional energy. (Wheel rolls down a ramp)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u="sng" dirty="0"/>
              <a:t>Torque</a:t>
            </a:r>
            <a:r>
              <a:rPr lang="en-US" altLang="en-US" dirty="0"/>
              <a:t>, </a:t>
            </a:r>
            <a:r>
              <a:rPr lang="en-US" altLang="en-US" b="1" u="sng" dirty="0">
                <a:latin typeface="Symbol" panose="05050102010706020507" pitchFamily="18" charset="2"/>
              </a:rPr>
              <a:t>t</a:t>
            </a:r>
            <a:r>
              <a:rPr lang="en-US" altLang="en-US" dirty="0"/>
              <a:t>, </a:t>
            </a:r>
            <a:r>
              <a:rPr lang="en-US" altLang="en-US" u="sng" dirty="0"/>
              <a:t>is the tendency of a force to rotate an object about some axis.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latin typeface="Symbol" panose="05050102010706020507" pitchFamily="18" charset="2"/>
              </a:rPr>
              <a:t>t </a:t>
            </a:r>
            <a:r>
              <a:rPr lang="en-US" altLang="en-US" b="1" dirty="0"/>
              <a:t>= r F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 dirty="0">
                <a:latin typeface="Symbol" panose="05050102010706020507" pitchFamily="18" charset="2"/>
              </a:rPr>
              <a:t>t</a:t>
            </a:r>
            <a:r>
              <a:rPr lang="en-US" altLang="en-US" dirty="0"/>
              <a:t> is the </a:t>
            </a:r>
            <a:r>
              <a:rPr lang="en-US" altLang="en-US" u="sng" dirty="0"/>
              <a:t>torque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 dirty="0"/>
              <a:t>F</a:t>
            </a:r>
            <a:r>
              <a:rPr lang="en-US" altLang="en-US" dirty="0"/>
              <a:t> is the </a:t>
            </a:r>
            <a:r>
              <a:rPr lang="en-US" altLang="en-US" u="sng" dirty="0"/>
              <a:t>force</a:t>
            </a:r>
            <a:endParaRPr lang="en-US" altLang="en-US" dirty="0"/>
          </a:p>
          <a:p>
            <a:pPr lvl="2" eaLnBrk="1" hangingPunct="1">
              <a:lnSpc>
                <a:spcPct val="90000"/>
              </a:lnSpc>
            </a:pPr>
            <a:r>
              <a:rPr lang="en-US" altLang="en-US" b="1" dirty="0"/>
              <a:t>r</a:t>
            </a:r>
            <a:r>
              <a:rPr lang="en-US" altLang="en-US" dirty="0"/>
              <a:t> is the l</a:t>
            </a:r>
            <a:r>
              <a:rPr lang="en-US" altLang="en-US" u="sng" dirty="0"/>
              <a:t>ength of the position vector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SI </a:t>
            </a:r>
            <a:r>
              <a:rPr lang="en-US" altLang="en-US" b="1" u="sng" dirty="0"/>
              <a:t>unit</a:t>
            </a:r>
            <a:r>
              <a:rPr lang="en-US" altLang="en-US" dirty="0"/>
              <a:t> is </a:t>
            </a:r>
            <a:r>
              <a:rPr lang="en-US" altLang="en-US" b="1" dirty="0" err="1"/>
              <a:t>N</a:t>
            </a:r>
            <a:r>
              <a:rPr lang="en-US" altLang="en-US" b="1" baseline="30000" dirty="0" err="1"/>
              <a:t>.</a:t>
            </a:r>
            <a:r>
              <a:rPr lang="en-US" altLang="en-US" b="1" dirty="0" err="1"/>
              <a:t>m</a:t>
            </a:r>
            <a:r>
              <a:rPr lang="en-US" altLang="en-US" b="1" dirty="0"/>
              <a:t>   = Newton meter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General Problem Solving Hints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b="1" dirty="0"/>
              <a:t>same basic techniques that were used in linear motion </a:t>
            </a:r>
            <a:r>
              <a:rPr lang="en-US" altLang="en-US" dirty="0"/>
              <a:t>can be applied to rotational motion.</a:t>
            </a:r>
          </a:p>
          <a:p>
            <a:pPr lvl="1" eaLnBrk="1" hangingPunct="1"/>
            <a:r>
              <a:rPr lang="en-US" altLang="en-US" b="1" u="sng" dirty="0"/>
              <a:t>Analogies</a:t>
            </a:r>
            <a:r>
              <a:rPr lang="en-US" altLang="en-US" dirty="0"/>
              <a:t>:  F becomes   , m becomes I and a becomes     , v becomes ω and x becomes θ</a:t>
            </a: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016157"/>
              </p:ext>
            </p:extLst>
          </p:nvPr>
        </p:nvGraphicFramePr>
        <p:xfrm>
          <a:off x="6324600" y="3657600"/>
          <a:ext cx="3127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" name="Equation" r:id="rId3" imgW="104737" imgH="133347" progId="Equation.3">
                  <p:embed/>
                </p:oleObj>
              </mc:Choice>
              <mc:Fallback>
                <p:oleObj name="Equation" r:id="rId3" imgW="104737" imgH="13334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657600"/>
                        <a:ext cx="31273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222519"/>
              </p:ext>
            </p:extLst>
          </p:nvPr>
        </p:nvGraphicFramePr>
        <p:xfrm>
          <a:off x="6858000" y="4070059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5" name="Equation" r:id="rId5" imgW="133351" imgH="133347" progId="Equation.3">
                  <p:embed/>
                </p:oleObj>
              </mc:Choice>
              <mc:Fallback>
                <p:oleObj name="Equation" r:id="rId5" imgW="133351" imgH="13334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070059"/>
                        <a:ext cx="38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Problem Solving Hints for Energy Methods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Choose two points of interest</a:t>
            </a:r>
          </a:p>
          <a:p>
            <a:pPr lvl="1" eaLnBrk="1" hangingPunct="1"/>
            <a:r>
              <a:rPr lang="en-US" altLang="en-US"/>
              <a:t>One where all the necessary information is given</a:t>
            </a:r>
          </a:p>
          <a:p>
            <a:pPr lvl="1" eaLnBrk="1" hangingPunct="1"/>
            <a:r>
              <a:rPr lang="en-US" altLang="en-US"/>
              <a:t>The other where information is desired</a:t>
            </a:r>
          </a:p>
          <a:p>
            <a:pPr eaLnBrk="1" hangingPunct="1"/>
            <a:r>
              <a:rPr lang="en-US" altLang="en-US"/>
              <a:t>Identify the conservative and nonconservative forces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Problem Solving Hints for Energy Methods, cont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Write the general equation for the Work-Energy theorem if there are nonconservative forces</a:t>
            </a:r>
          </a:p>
          <a:p>
            <a:pPr lvl="1" eaLnBrk="1" hangingPunct="1"/>
            <a:r>
              <a:rPr lang="en-US" altLang="en-US"/>
              <a:t>Use Conservation of Energy if there are no nonconservative forces</a:t>
            </a:r>
          </a:p>
          <a:p>
            <a:pPr eaLnBrk="1" hangingPunct="1"/>
            <a:r>
              <a:rPr lang="en-US" altLang="en-US"/>
              <a:t>Use v = </a:t>
            </a:r>
            <a:r>
              <a:rPr lang="en-US" altLang="en-US">
                <a:latin typeface="Symbol" panose="05050102010706020507" pitchFamily="18" charset="2"/>
              </a:rPr>
              <a:t>w</a:t>
            </a:r>
            <a:r>
              <a:rPr lang="en-US" altLang="en-US"/>
              <a:t> to combine terms</a:t>
            </a:r>
          </a:p>
          <a:p>
            <a:pPr eaLnBrk="1" hangingPunct="1"/>
            <a:r>
              <a:rPr lang="en-US" altLang="en-US"/>
              <a:t>Solve for the unknown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Angular Momentum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2"/>
            <a:ext cx="7772400" cy="4222749"/>
          </a:xfrm>
        </p:spPr>
        <p:txBody>
          <a:bodyPr/>
          <a:lstStyle/>
          <a:p>
            <a:pPr eaLnBrk="1" hangingPunct="1"/>
            <a:r>
              <a:rPr lang="en-US" altLang="en-US" sz="2800" u="sng" dirty="0"/>
              <a:t>Similarly to the relationship between force and momentum in a linear system,</a:t>
            </a:r>
            <a:r>
              <a:rPr lang="en-US" altLang="en-US" sz="2800" dirty="0"/>
              <a:t> we can show the </a:t>
            </a:r>
            <a:r>
              <a:rPr lang="en-US" altLang="en-US" sz="2800" b="1" u="sng" dirty="0"/>
              <a:t>relationship between torque and angular momentum</a:t>
            </a:r>
          </a:p>
          <a:p>
            <a:pPr eaLnBrk="1" hangingPunct="1"/>
            <a:r>
              <a:rPr lang="en-US" altLang="en-US" sz="2800" b="1" u="sng" dirty="0"/>
              <a:t>Angular momentum (L) </a:t>
            </a:r>
            <a:r>
              <a:rPr lang="en-US" altLang="en-US" sz="2800" dirty="0"/>
              <a:t>is defined as:</a:t>
            </a:r>
          </a:p>
          <a:p>
            <a:pPr lvl="1" eaLnBrk="1" hangingPunct="1"/>
            <a:r>
              <a:rPr lang="en-US" altLang="en-US" sz="2400" dirty="0"/>
              <a:t>L = I ω</a:t>
            </a:r>
          </a:p>
          <a:p>
            <a:pPr lvl="1" eaLnBrk="1" hangingPunct="1"/>
            <a:endParaRPr lang="en-US" altLang="en-US" sz="2400" dirty="0"/>
          </a:p>
          <a:p>
            <a:pPr lvl="1" eaLnBrk="1" hangingPunct="1"/>
            <a:r>
              <a:rPr lang="en-US" altLang="en-US" sz="2400" dirty="0"/>
              <a:t>and  </a:t>
            </a:r>
          </a:p>
          <a:p>
            <a:pPr lvl="1" eaLnBrk="1" hangingPunct="1"/>
            <a:endParaRPr lang="en-US" altLang="en-US" sz="2400" dirty="0"/>
          </a:p>
          <a:p>
            <a:pPr lvl="1" eaLnBrk="1" hangingPunct="1"/>
            <a:endParaRPr lang="en-US" altLang="en-US" sz="2400" dirty="0"/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519863"/>
              </p:ext>
            </p:extLst>
          </p:nvPr>
        </p:nvGraphicFramePr>
        <p:xfrm>
          <a:off x="2819400" y="5373279"/>
          <a:ext cx="127793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Equation" r:id="rId3" imgW="609526" imgH="400042" progId="Equation.DSMT4">
                  <p:embed/>
                </p:oleObj>
              </mc:Choice>
              <mc:Fallback>
                <p:oleObj name="Equation" r:id="rId3" imgW="609526" imgH="40004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373279"/>
                        <a:ext cx="1277938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If the </a:t>
            </a:r>
            <a:r>
              <a:rPr lang="en-US" altLang="en-US" sz="2800" b="1" u="sng" dirty="0"/>
              <a:t>net torque is zero</a:t>
            </a:r>
            <a:r>
              <a:rPr lang="en-US" altLang="en-US" sz="2800" dirty="0"/>
              <a:t>, the </a:t>
            </a:r>
            <a:r>
              <a:rPr lang="en-US" altLang="en-US" sz="2800" b="1" u="sng" dirty="0"/>
              <a:t>angular momentum remains constant.</a:t>
            </a:r>
          </a:p>
          <a:p>
            <a:pPr eaLnBrk="1" hangingPunct="1"/>
            <a:r>
              <a:rPr lang="en-US" altLang="en-US" sz="2800" b="1" i="1" u="sng" dirty="0"/>
              <a:t>Conservation of Angular Momentum</a:t>
            </a:r>
            <a:r>
              <a:rPr lang="en-US" altLang="en-US" sz="2800" b="1" u="sng" dirty="0"/>
              <a:t> states</a:t>
            </a:r>
            <a:r>
              <a:rPr lang="en-US" altLang="en-US" sz="2800" dirty="0"/>
              <a:t>: </a:t>
            </a:r>
            <a:r>
              <a:rPr lang="en-US" altLang="en-US" sz="2800" b="1" u="sng" dirty="0"/>
              <a:t>The angular momentum</a:t>
            </a:r>
            <a:r>
              <a:rPr lang="en-US" altLang="en-US" sz="2800" dirty="0"/>
              <a:t> of a system </a:t>
            </a:r>
            <a:r>
              <a:rPr lang="en-US" altLang="en-US" sz="2800" b="1" u="sng" dirty="0"/>
              <a:t>is conserved </a:t>
            </a:r>
            <a:r>
              <a:rPr lang="en-US" altLang="en-US" sz="2800" u="sng" dirty="0"/>
              <a:t>when the </a:t>
            </a:r>
            <a:r>
              <a:rPr lang="en-US" altLang="en-US" sz="2800" b="1" u="sng" dirty="0"/>
              <a:t>net external torque </a:t>
            </a:r>
            <a:r>
              <a:rPr lang="en-US" altLang="en-US" sz="2800" u="sng" dirty="0"/>
              <a:t>acting on the systems is </a:t>
            </a:r>
            <a:r>
              <a:rPr lang="en-US" altLang="en-US" sz="2800" b="1" u="sng" dirty="0"/>
              <a:t>zero</a:t>
            </a:r>
            <a:r>
              <a:rPr lang="en-US" altLang="en-US" sz="2800" u="sng" dirty="0"/>
              <a:t>.</a:t>
            </a:r>
          </a:p>
          <a:p>
            <a:pPr lvl="1" eaLnBrk="1" hangingPunct="1"/>
            <a:r>
              <a:rPr lang="en-US" altLang="en-US" sz="2400" dirty="0"/>
              <a:t>That is, when (</a:t>
            </a:r>
            <a:r>
              <a:rPr lang="en-US" altLang="en-US" sz="2400" b="1" u="sng" dirty="0"/>
              <a:t>VERY IMPORTANT</a:t>
            </a:r>
            <a:r>
              <a:rPr lang="en-US" altLang="en-US" sz="2400" dirty="0"/>
              <a:t>)          </a:t>
            </a:r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2235200" y="5622925"/>
          <a:ext cx="5322888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Equation" r:id="rId3" imgW="2019428" imgH="219186" progId="Equation.DSMT4">
                  <p:embed/>
                </p:oleObj>
              </mc:Choice>
              <mc:Fallback>
                <p:oleObj name="Equation" r:id="rId3" imgW="2019428" imgH="21918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5622925"/>
                        <a:ext cx="5322888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Conservation Rules, Summary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 an </a:t>
            </a:r>
            <a:r>
              <a:rPr lang="en-US" altLang="en-US" b="1" u="sng" dirty="0"/>
              <a:t>isolated system</a:t>
            </a:r>
            <a:r>
              <a:rPr lang="en-US" altLang="en-US" dirty="0"/>
              <a:t>, the </a:t>
            </a:r>
            <a:r>
              <a:rPr lang="en-US" altLang="en-US" u="sng" dirty="0"/>
              <a:t>following quantities are conserved</a:t>
            </a:r>
            <a:r>
              <a:rPr lang="en-US" altLang="en-US" dirty="0"/>
              <a:t>:</a:t>
            </a:r>
          </a:p>
          <a:p>
            <a:pPr lvl="1" eaLnBrk="1" hangingPunct="1"/>
            <a:r>
              <a:rPr lang="en-US" altLang="en-US" b="1" dirty="0"/>
              <a:t>Mechanical energy</a:t>
            </a:r>
          </a:p>
          <a:p>
            <a:pPr lvl="1" eaLnBrk="1" hangingPunct="1"/>
            <a:r>
              <a:rPr lang="en-US" altLang="en-US" b="1" dirty="0"/>
              <a:t>Linear momentum</a:t>
            </a:r>
          </a:p>
          <a:p>
            <a:pPr lvl="1" eaLnBrk="1" hangingPunct="1"/>
            <a:r>
              <a:rPr lang="en-US" altLang="en-US" b="1" dirty="0"/>
              <a:t>Angular momentum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Conservation of Angular Momentum, Example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With </a:t>
            </a:r>
            <a:r>
              <a:rPr lang="en-US" altLang="en-US" sz="2800" u="sng" dirty="0"/>
              <a:t>hands and feet drawn closer </a:t>
            </a:r>
            <a:r>
              <a:rPr lang="en-US" altLang="en-US" sz="2800" dirty="0"/>
              <a:t>to the body, the skater’s </a:t>
            </a:r>
            <a:r>
              <a:rPr lang="en-US" altLang="en-US" sz="2800" b="1" dirty="0"/>
              <a:t>angular speed increases</a:t>
            </a:r>
          </a:p>
          <a:p>
            <a:pPr lvl="1" eaLnBrk="1" hangingPunct="1"/>
            <a:r>
              <a:rPr lang="en-US" altLang="en-US" sz="2400" b="1" dirty="0"/>
              <a:t>L is conserved</a:t>
            </a:r>
            <a:r>
              <a:rPr lang="en-US" altLang="en-US" sz="2400" dirty="0"/>
              <a:t>, </a:t>
            </a:r>
            <a:r>
              <a:rPr lang="en-US" altLang="en-US" sz="2400" u="sng" dirty="0"/>
              <a:t>I decreases</a:t>
            </a:r>
            <a:r>
              <a:rPr lang="en-US" altLang="en-US" sz="2400" dirty="0"/>
              <a:t>, </a:t>
            </a:r>
            <a:r>
              <a:rPr lang="en-US" altLang="en-US" sz="2400" u="sng" dirty="0">
                <a:latin typeface="Symbol" panose="05050102010706020507" pitchFamily="18" charset="2"/>
              </a:rPr>
              <a:t>w</a:t>
            </a:r>
            <a:r>
              <a:rPr lang="en-US" altLang="en-US" sz="2400" u="sng" dirty="0"/>
              <a:t> increases</a:t>
            </a:r>
          </a:p>
        </p:txBody>
      </p:sp>
      <p:pic>
        <p:nvPicPr>
          <p:cNvPr id="49156" name="Picture 6" descr="0828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7375" y="2017713"/>
            <a:ext cx="27654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Direction of Torque</a:t>
            </a:r>
            <a:r>
              <a:rPr lang="en-US" altLang="en-US" dirty="0"/>
              <a:t>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 altLang="en-US" b="1" u="sng" dirty="0"/>
              <a:t>Torque</a:t>
            </a:r>
            <a:r>
              <a:rPr lang="en-US" altLang="en-US" dirty="0"/>
              <a:t> is a </a:t>
            </a:r>
            <a:r>
              <a:rPr lang="en-US" altLang="en-US" b="1" u="sng" dirty="0"/>
              <a:t>vector quantity</a:t>
            </a:r>
          </a:p>
          <a:p>
            <a:pPr lvl="1" eaLnBrk="1" hangingPunct="1"/>
            <a:r>
              <a:rPr lang="en-US" altLang="en-US" dirty="0"/>
              <a:t>The </a:t>
            </a:r>
            <a:r>
              <a:rPr lang="en-US" altLang="en-US" b="1" u="sng" dirty="0"/>
              <a:t>direction is perpendicular </a:t>
            </a:r>
            <a:r>
              <a:rPr lang="en-US" altLang="en-US" dirty="0"/>
              <a:t>to the </a:t>
            </a:r>
            <a:r>
              <a:rPr lang="en-US" altLang="en-US" u="sng" dirty="0"/>
              <a:t>plane determined by the position vector and the force.</a:t>
            </a:r>
          </a:p>
          <a:p>
            <a:pPr lvl="1" eaLnBrk="1" hangingPunct="1"/>
            <a:r>
              <a:rPr lang="en-US" altLang="en-US" u="sng" dirty="0"/>
              <a:t>If the turning tendency of the force</a:t>
            </a:r>
            <a:r>
              <a:rPr lang="en-US" altLang="en-US" dirty="0"/>
              <a:t> is </a:t>
            </a:r>
            <a:r>
              <a:rPr lang="en-US" altLang="en-US" b="1" u="sng" dirty="0"/>
              <a:t>counterclockwise</a:t>
            </a:r>
            <a:r>
              <a:rPr lang="en-US" altLang="en-US" dirty="0"/>
              <a:t>, the torque will be </a:t>
            </a:r>
            <a:r>
              <a:rPr lang="en-US" altLang="en-US" b="1" u="sng" dirty="0"/>
              <a:t>positive</a:t>
            </a:r>
          </a:p>
          <a:p>
            <a:pPr lvl="1" eaLnBrk="1" hangingPunct="1"/>
            <a:r>
              <a:rPr lang="en-US" altLang="en-US" dirty="0"/>
              <a:t>If the turning tendency is </a:t>
            </a:r>
            <a:r>
              <a:rPr lang="en-US" altLang="en-US" b="1" u="sng" dirty="0"/>
              <a:t>clockwise</a:t>
            </a:r>
            <a:r>
              <a:rPr lang="en-US" altLang="en-US" dirty="0"/>
              <a:t>, the torque will be </a:t>
            </a:r>
            <a:r>
              <a:rPr lang="en-US" altLang="en-US" b="1" u="sng" dirty="0"/>
              <a:t>negative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Multiple Torques</a:t>
            </a:r>
            <a:r>
              <a:rPr lang="en-US" altLang="en-US" dirty="0"/>
              <a:t>: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When </a:t>
            </a:r>
            <a:r>
              <a:rPr lang="en-US" altLang="en-US" b="1" u="sng" dirty="0"/>
              <a:t>two or more torques </a:t>
            </a:r>
            <a:r>
              <a:rPr lang="en-US" altLang="en-US" dirty="0"/>
              <a:t>are </a:t>
            </a:r>
            <a:r>
              <a:rPr lang="en-US" altLang="en-US" u="sng" dirty="0"/>
              <a:t>acting on an object</a:t>
            </a:r>
            <a:r>
              <a:rPr lang="en-US" altLang="en-US" dirty="0"/>
              <a:t>, the </a:t>
            </a:r>
            <a:r>
              <a:rPr lang="en-US" altLang="en-US" u="sng" dirty="0"/>
              <a:t>torques are added</a:t>
            </a:r>
            <a:r>
              <a:rPr lang="en-US" altLang="en-US" dirty="0"/>
              <a:t> as vectors</a:t>
            </a:r>
          </a:p>
          <a:p>
            <a:pPr eaLnBrk="1" hangingPunct="1"/>
            <a:r>
              <a:rPr lang="en-US" altLang="en-US" b="1" u="sng" dirty="0"/>
              <a:t>If</a:t>
            </a:r>
            <a:r>
              <a:rPr lang="en-US" altLang="en-US" dirty="0"/>
              <a:t> the </a:t>
            </a:r>
            <a:r>
              <a:rPr lang="en-US" altLang="en-US" b="1" u="sng" dirty="0"/>
              <a:t>net torque </a:t>
            </a:r>
            <a:r>
              <a:rPr lang="en-US" altLang="en-US" dirty="0"/>
              <a:t>is </a:t>
            </a:r>
            <a:r>
              <a:rPr lang="en-US" altLang="en-US" b="1" u="sng" dirty="0"/>
              <a:t>zero</a:t>
            </a:r>
            <a:r>
              <a:rPr lang="en-US" altLang="en-US" dirty="0"/>
              <a:t>, the object’s </a:t>
            </a:r>
            <a:r>
              <a:rPr lang="en-US" altLang="en-US" b="1" u="sng" dirty="0"/>
              <a:t>rate of rotation doesn’t change.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u="sng" dirty="0"/>
              <a:t>The </a:t>
            </a:r>
            <a:r>
              <a:rPr lang="en-US" altLang="en-US" b="1" u="sng" dirty="0"/>
              <a:t>applied force </a:t>
            </a:r>
            <a:r>
              <a:rPr lang="en-US" altLang="en-US" u="sng" dirty="0"/>
              <a:t>is </a:t>
            </a:r>
            <a:r>
              <a:rPr lang="en-US" altLang="en-US" b="1" u="sng" dirty="0"/>
              <a:t>not always perpendicular</a:t>
            </a:r>
            <a:r>
              <a:rPr lang="en-US" altLang="en-US" u="sng" dirty="0"/>
              <a:t> to the position vector</a:t>
            </a:r>
          </a:p>
          <a:p>
            <a:pPr marL="0" indent="0" eaLnBrk="1" hangingPunct="1">
              <a:buNone/>
            </a:pPr>
            <a:endParaRPr lang="en-US" altLang="en-US" u="sng" dirty="0"/>
          </a:p>
          <a:p>
            <a:pPr eaLnBrk="1" hangingPunct="1"/>
            <a:r>
              <a:rPr lang="en-US" altLang="en-US" dirty="0"/>
              <a:t>The </a:t>
            </a:r>
            <a:r>
              <a:rPr lang="en-US" altLang="en-US" b="1" u="sng" dirty="0"/>
              <a:t>component</a:t>
            </a:r>
            <a:r>
              <a:rPr lang="en-US" altLang="en-US" dirty="0"/>
              <a:t> </a:t>
            </a:r>
            <a:r>
              <a:rPr lang="en-US" altLang="en-US" u="sng" dirty="0"/>
              <a:t>of the force </a:t>
            </a:r>
            <a:r>
              <a:rPr lang="en-US" altLang="en-US" b="1" i="1" u="sng" dirty="0"/>
              <a:t>perpendicular</a:t>
            </a:r>
            <a:r>
              <a:rPr lang="en-US" altLang="en-US" u="sng" dirty="0"/>
              <a:t> to the object </a:t>
            </a:r>
            <a:r>
              <a:rPr lang="en-US" altLang="en-US" dirty="0"/>
              <a:t>will </a:t>
            </a:r>
            <a:r>
              <a:rPr lang="en-US" altLang="en-US" u="sng" dirty="0"/>
              <a:t>cause it to rotate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When the </a:t>
            </a:r>
            <a:r>
              <a:rPr lang="en-US" altLang="en-US" sz="2400" b="1" u="sng" dirty="0"/>
              <a:t>force (F)</a:t>
            </a:r>
            <a:r>
              <a:rPr lang="en-US" altLang="en-US" sz="2400" dirty="0"/>
              <a:t> is </a:t>
            </a:r>
            <a:r>
              <a:rPr lang="en-US" altLang="en-US" sz="2400" b="1" u="sng" dirty="0"/>
              <a:t>parallel</a:t>
            </a:r>
            <a:r>
              <a:rPr lang="en-US" altLang="en-US" sz="2400" dirty="0"/>
              <a:t> to the </a:t>
            </a:r>
            <a:r>
              <a:rPr lang="en-US" altLang="en-US" sz="2400" b="1" u="sng" dirty="0"/>
              <a:t>position vector (r)</a:t>
            </a:r>
            <a:r>
              <a:rPr lang="en-US" altLang="en-US" sz="2400" dirty="0"/>
              <a:t>, </a:t>
            </a:r>
            <a:r>
              <a:rPr lang="en-US" altLang="en-US" sz="2400" u="sng" dirty="0"/>
              <a:t>no rotation occurs</a:t>
            </a:r>
          </a:p>
          <a:p>
            <a:pPr eaLnBrk="1" hangingPunct="1"/>
            <a:r>
              <a:rPr lang="en-US" altLang="en-US" sz="2400" dirty="0"/>
              <a:t>When the </a:t>
            </a:r>
            <a:r>
              <a:rPr lang="en-US" altLang="en-US" sz="2400" b="1" u="sng" dirty="0"/>
              <a:t>force (F)</a:t>
            </a:r>
            <a:r>
              <a:rPr lang="en-US" altLang="en-US" sz="2400" dirty="0"/>
              <a:t> is at </a:t>
            </a:r>
            <a:r>
              <a:rPr lang="en-US" altLang="en-US" sz="2400" b="1" u="sng" dirty="0"/>
              <a:t>some angle (</a:t>
            </a:r>
            <a:r>
              <a:rPr lang="az-Cyrl-AZ" alt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Ѳ</a:t>
            </a:r>
            <a:r>
              <a:rPr lang="en-US" alt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sz="2400" dirty="0"/>
              <a:t> to the position vector (r),the </a:t>
            </a:r>
            <a:r>
              <a:rPr lang="en-US" altLang="en-US" sz="2400" b="1" u="sng" dirty="0"/>
              <a:t>perpendicular component (</a:t>
            </a:r>
            <a:r>
              <a:rPr lang="en-US" altLang="en-US" sz="2400" b="1" u="sng" dirty="0" err="1"/>
              <a:t>F</a:t>
            </a:r>
            <a:r>
              <a:rPr lang="en-US" altLang="en-US" sz="2400" b="1" u="sng" baseline="-25000" dirty="0" err="1"/>
              <a:t>y</a:t>
            </a:r>
            <a:r>
              <a:rPr lang="en-US" altLang="en-US" sz="2400" b="1" u="sng" dirty="0"/>
              <a:t>) </a:t>
            </a:r>
            <a:r>
              <a:rPr lang="en-US" altLang="en-US" sz="2400" dirty="0"/>
              <a:t>causes the rotation and is found by </a:t>
            </a:r>
            <a:r>
              <a:rPr lang="en-US" altLang="en-US" sz="2400" b="1" dirty="0" err="1"/>
              <a:t>F</a:t>
            </a:r>
            <a:r>
              <a:rPr lang="en-US" altLang="en-US" sz="2400" b="1" baseline="-25000" dirty="0" err="1"/>
              <a:t>y</a:t>
            </a:r>
            <a:r>
              <a:rPr lang="en-US" altLang="en-US" sz="2400" b="1" dirty="0"/>
              <a:t>=</a:t>
            </a:r>
            <a:r>
              <a:rPr lang="en-US" altLang="en-US" sz="2400" b="1" dirty="0" err="1"/>
              <a:t>Fsin</a:t>
            </a:r>
            <a:r>
              <a:rPr lang="az-Cyrl-AZ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Ѳ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400" b="1" dirty="0"/>
          </a:p>
        </p:txBody>
      </p:sp>
      <p:pic>
        <p:nvPicPr>
          <p:cNvPr id="10244" name="Picture 6" descr="080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49488"/>
            <a:ext cx="41910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0803b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8013" y="1981200"/>
            <a:ext cx="4725987" cy="1365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/>
              <a:t>With an angle</a:t>
            </a:r>
            <a:r>
              <a:rPr lang="en-US" altLang="en-US" dirty="0"/>
              <a:t>, </a:t>
            </a:r>
            <a:r>
              <a:rPr lang="en-US" altLang="en-US" u="sng" dirty="0"/>
              <a:t>use the following equation for torque</a:t>
            </a:r>
            <a:r>
              <a:rPr lang="en-US" altLang="en-US" dirty="0"/>
              <a:t>:  </a:t>
            </a:r>
          </a:p>
          <a:p>
            <a:pPr lvl="1" eaLnBrk="1" hangingPunct="1"/>
            <a:r>
              <a:rPr lang="en-US" altLang="en-US" b="1" dirty="0">
                <a:latin typeface="Symbol" panose="05050102010706020507" pitchFamily="18" charset="2"/>
              </a:rPr>
              <a:t>t = </a:t>
            </a:r>
            <a:r>
              <a:rPr lang="en-US" altLang="en-US" b="1" dirty="0"/>
              <a:t>r F sin </a:t>
            </a:r>
            <a:r>
              <a:rPr lang="en-US" altLang="en-US" b="1" dirty="0">
                <a:latin typeface="Symbol" panose="05050102010706020507" pitchFamily="18" charset="2"/>
              </a:rPr>
              <a:t>q</a:t>
            </a:r>
            <a:endParaRPr lang="en-US" altLang="en-US" b="1" dirty="0"/>
          </a:p>
          <a:p>
            <a:pPr lvl="2" eaLnBrk="1" hangingPunct="1"/>
            <a:r>
              <a:rPr lang="en-US" altLang="en-US" b="1" dirty="0"/>
              <a:t>F</a:t>
            </a:r>
            <a:r>
              <a:rPr lang="en-US" altLang="en-US" dirty="0"/>
              <a:t> is the </a:t>
            </a:r>
            <a:r>
              <a:rPr lang="en-US" altLang="en-US" b="1" dirty="0"/>
              <a:t>force (N)</a:t>
            </a:r>
          </a:p>
          <a:p>
            <a:pPr lvl="2" eaLnBrk="1" hangingPunct="1"/>
            <a:r>
              <a:rPr lang="en-US" altLang="en-US" b="1" dirty="0"/>
              <a:t>r</a:t>
            </a:r>
            <a:r>
              <a:rPr lang="en-US" altLang="en-US" dirty="0"/>
              <a:t> is the </a:t>
            </a:r>
            <a:r>
              <a:rPr lang="en-US" altLang="en-US" b="1" dirty="0"/>
              <a:t>position</a:t>
            </a:r>
            <a:r>
              <a:rPr lang="en-US" altLang="en-US" dirty="0"/>
              <a:t> </a:t>
            </a:r>
            <a:r>
              <a:rPr lang="en-US" altLang="en-US" b="1" dirty="0"/>
              <a:t>vector</a:t>
            </a:r>
            <a:r>
              <a:rPr lang="en-US" altLang="en-US" dirty="0"/>
              <a:t> (m)</a:t>
            </a:r>
          </a:p>
          <a:p>
            <a:pPr lvl="2" eaLnBrk="1" hangingPunct="1"/>
            <a:r>
              <a:rPr lang="en-US" altLang="en-US" b="1" dirty="0">
                <a:latin typeface="Symbol" panose="05050102010706020507" pitchFamily="18" charset="2"/>
              </a:rPr>
              <a:t>q</a:t>
            </a:r>
            <a:r>
              <a:rPr lang="en-US" altLang="en-US" dirty="0"/>
              <a:t> is the </a:t>
            </a:r>
            <a:r>
              <a:rPr lang="en-US" altLang="en-US" u="sng" dirty="0"/>
              <a:t>angle between the force and the position vector (</a:t>
            </a:r>
            <a:r>
              <a:rPr lang="en-US" altLang="en-US" u="sng" dirty="0" err="1"/>
              <a:t>deg</a:t>
            </a:r>
            <a:r>
              <a:rPr lang="en-US" altLang="en-US" u="sng" dirty="0"/>
              <a:t>)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anose="05050102010706020507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anose="05050102010706020507" pitchFamily="18" charset="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741</TotalTime>
  <Words>1776</Words>
  <Application>Microsoft Office PowerPoint</Application>
  <PresentationFormat>On-screen Show (4:3)</PresentationFormat>
  <Paragraphs>193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Calibri</vt:lpstr>
      <vt:lpstr>Symbol</vt:lpstr>
      <vt:lpstr>Tahoma</vt:lpstr>
      <vt:lpstr>Verdana</vt:lpstr>
      <vt:lpstr>Wingdings</vt:lpstr>
      <vt:lpstr>Blends</vt:lpstr>
      <vt:lpstr>Equation</vt:lpstr>
      <vt:lpstr>Slide</vt:lpstr>
      <vt:lpstr>Photo Editor Photo</vt:lpstr>
      <vt:lpstr>Chapter 8</vt:lpstr>
      <vt:lpstr>Force vs. Torque</vt:lpstr>
      <vt:lpstr>Torque:</vt:lpstr>
      <vt:lpstr>PowerPoint Presentation</vt:lpstr>
      <vt:lpstr>Direction of Torque:</vt:lpstr>
      <vt:lpstr>Multiple Torques:</vt:lpstr>
      <vt:lpstr>PowerPoint Presentation</vt:lpstr>
      <vt:lpstr>PowerPoint Presentation</vt:lpstr>
      <vt:lpstr>PowerPoint Presentation</vt:lpstr>
      <vt:lpstr>Lever Arm (d):</vt:lpstr>
      <vt:lpstr>Right Hand Rule:</vt:lpstr>
      <vt:lpstr>Net Torque:</vt:lpstr>
      <vt:lpstr>Mechanical Equilibrium and Torque: (2 conditions)</vt:lpstr>
      <vt:lpstr>PowerPoint Presentation</vt:lpstr>
      <vt:lpstr>Solving for Equilibrium:</vt:lpstr>
      <vt:lpstr>Axis of Rotation:</vt:lpstr>
      <vt:lpstr>Center of Gravity:</vt:lpstr>
      <vt:lpstr>Calculating the Center of Gravity:</vt:lpstr>
      <vt:lpstr>PowerPoint Presentation</vt:lpstr>
      <vt:lpstr>PowerPoint Presentation</vt:lpstr>
      <vt:lpstr>Coordinates of the Center of Gravity:</vt:lpstr>
      <vt:lpstr>Center of Gravity of a Uniform Object:</vt:lpstr>
      <vt:lpstr>Notes About Equilibrium</vt:lpstr>
      <vt:lpstr>Steps for Solving Equilibrium Problems:</vt:lpstr>
      <vt:lpstr>PowerPoint Presentation</vt:lpstr>
      <vt:lpstr>PowerPoint Presentation</vt:lpstr>
      <vt:lpstr>Example of a Free Body Diagram (Forearm)</vt:lpstr>
      <vt:lpstr>Example of a Free Body Diagram (Beam)</vt:lpstr>
      <vt:lpstr>Example of a Free Body Diagram (Ladder)</vt:lpstr>
      <vt:lpstr>Torque and Angular Acceleration</vt:lpstr>
      <vt:lpstr>**Moment of Inertia</vt:lpstr>
      <vt:lpstr>Newton’s Second Law for a Rotating Object</vt:lpstr>
      <vt:lpstr>Difference between moment of inertia and mass***</vt:lpstr>
      <vt:lpstr>Moment of Inertia of a Uniform Ring:</vt:lpstr>
      <vt:lpstr>Other object’s Moments of Inertia:</vt:lpstr>
      <vt:lpstr>Example, Newton’s Second Law for Rotation:</vt:lpstr>
      <vt:lpstr>Rotational Kinetic Energy:***</vt:lpstr>
      <vt:lpstr>Total Energy of a System:</vt:lpstr>
      <vt:lpstr>Work-Energy in a Rotating System:</vt:lpstr>
      <vt:lpstr>General Problem Solving Hints</vt:lpstr>
      <vt:lpstr>Problem Solving Hints for Energy Methods</vt:lpstr>
      <vt:lpstr>Problem Solving Hints for Energy Methods, cont</vt:lpstr>
      <vt:lpstr>Angular Momentum</vt:lpstr>
      <vt:lpstr>PowerPoint Presentation</vt:lpstr>
      <vt:lpstr>Conservation Rules, Summary</vt:lpstr>
      <vt:lpstr>Conservation of Angular Momentum, Example</vt:lpstr>
    </vt:vector>
  </TitlesOfParts>
  <Company>Next Step Program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Marilyn Akins</dc:creator>
  <cp:lastModifiedBy>Richard Malik</cp:lastModifiedBy>
  <cp:revision>24</cp:revision>
  <cp:lastPrinted>2018-03-18T19:30:45Z</cp:lastPrinted>
  <dcterms:created xsi:type="dcterms:W3CDTF">2002-07-27T15:00:08Z</dcterms:created>
  <dcterms:modified xsi:type="dcterms:W3CDTF">2018-03-18T19:30:51Z</dcterms:modified>
</cp:coreProperties>
</file>